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embeddedFontLst>
    <p:embeddedFont>
      <p:font typeface="Source Serif Pro"/>
      <p:regular r:id="rId27"/>
      <p:bold r:id="rId28"/>
      <p:italic r:id="rId29"/>
      <p:boldItalic r:id="rId30"/>
    </p:embeddedFont>
    <p:embeddedFont>
      <p:font typeface="Source Serif Pro SemiBold"/>
      <p:regular r:id="rId31"/>
      <p:bold r:id="rId32"/>
      <p:italic r:id="rId33"/>
      <p:boldItalic r:id="rId34"/>
    </p:embeddedFont>
    <p:embeddedFont>
      <p:font typeface="Source Sans Pro Black"/>
      <p:bold r:id="rId35"/>
      <p:boldItalic r:id="rId36"/>
    </p:embeddedFont>
    <p:embeddedFont>
      <p:font typeface="Lato Black"/>
      <p:bold r:id="rId37"/>
      <p:boldItalic r:id="rId38"/>
    </p:embeddedFont>
    <p:embeddedFont>
      <p:font typeface="Source Sans Pro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92">
          <p15:clr>
            <a:srgbClr val="9AA0A6"/>
          </p15:clr>
        </p15:guide>
        <p15:guide id="2" orient="horz" pos="2914">
          <p15:clr>
            <a:srgbClr val="9AA0A6"/>
          </p15:clr>
        </p15:guide>
        <p15:guide id="3" pos="435">
          <p15:clr>
            <a:srgbClr val="9AA0A6"/>
          </p15:clr>
        </p15:guide>
        <p15:guide id="4" pos="5400">
          <p15:clr>
            <a:srgbClr val="9AA0A6"/>
          </p15:clr>
        </p15:guide>
        <p15:guide id="5" pos="2995">
          <p15:clr>
            <a:srgbClr val="9AA0A6"/>
          </p15:clr>
        </p15:guide>
        <p15:guide id="6" pos="3095">
          <p15:clr>
            <a:srgbClr val="9AA0A6"/>
          </p15:clr>
        </p15:guide>
        <p15:guide id="7" pos="3600">
          <p15:clr>
            <a:srgbClr val="9AA0A6"/>
          </p15:clr>
        </p15:guide>
        <p15:guide id="8" pos="3600">
          <p15:clr>
            <a:srgbClr val="9AA0A6"/>
          </p15:clr>
        </p15:guide>
        <p15:guide id="9" pos="374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92" orient="horz"/>
        <p:guide pos="2914" orient="horz"/>
        <p:guide pos="435"/>
        <p:guide pos="5400"/>
        <p:guide pos="2995"/>
        <p:guide pos="3095"/>
        <p:guide pos="3600"/>
        <p:guide pos="3600"/>
        <p:guide pos="374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SourceSansPro-bold.fntdata"/><Relationship Id="rId20" Type="http://schemas.openxmlformats.org/officeDocument/2006/relationships/slide" Target="slides/slide15.xml"/><Relationship Id="rId42" Type="http://schemas.openxmlformats.org/officeDocument/2006/relationships/font" Target="fonts/SourceSansPro-boldItalic.fntdata"/><Relationship Id="rId41" Type="http://schemas.openxmlformats.org/officeDocument/2006/relationships/font" Target="fonts/SourceSansPro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SourceSerifPro-bold.fntdata"/><Relationship Id="rId27" Type="http://schemas.openxmlformats.org/officeDocument/2006/relationships/font" Target="fonts/SourceSerifPr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ourceSerifPr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ourceSerifProSemiBold-regular.fntdata"/><Relationship Id="rId30" Type="http://schemas.openxmlformats.org/officeDocument/2006/relationships/font" Target="fonts/SourceSerifPro-boldItalic.fntdata"/><Relationship Id="rId11" Type="http://schemas.openxmlformats.org/officeDocument/2006/relationships/slide" Target="slides/slide6.xml"/><Relationship Id="rId33" Type="http://schemas.openxmlformats.org/officeDocument/2006/relationships/font" Target="fonts/SourceSerifProSemiBold-italic.fntdata"/><Relationship Id="rId10" Type="http://schemas.openxmlformats.org/officeDocument/2006/relationships/slide" Target="slides/slide5.xml"/><Relationship Id="rId32" Type="http://schemas.openxmlformats.org/officeDocument/2006/relationships/font" Target="fonts/SourceSerifProSemiBold-bold.fntdata"/><Relationship Id="rId13" Type="http://schemas.openxmlformats.org/officeDocument/2006/relationships/slide" Target="slides/slide8.xml"/><Relationship Id="rId35" Type="http://schemas.openxmlformats.org/officeDocument/2006/relationships/font" Target="fonts/SourceSansProBlack-bold.fntdata"/><Relationship Id="rId12" Type="http://schemas.openxmlformats.org/officeDocument/2006/relationships/slide" Target="slides/slide7.xml"/><Relationship Id="rId34" Type="http://schemas.openxmlformats.org/officeDocument/2006/relationships/font" Target="fonts/SourceSerifProSemiBold-boldItalic.fntdata"/><Relationship Id="rId15" Type="http://schemas.openxmlformats.org/officeDocument/2006/relationships/slide" Target="slides/slide10.xml"/><Relationship Id="rId37" Type="http://schemas.openxmlformats.org/officeDocument/2006/relationships/font" Target="fonts/LatoBlack-bold.fntdata"/><Relationship Id="rId14" Type="http://schemas.openxmlformats.org/officeDocument/2006/relationships/slide" Target="slides/slide9.xml"/><Relationship Id="rId36" Type="http://schemas.openxmlformats.org/officeDocument/2006/relationships/font" Target="fonts/SourceSansProBlack-boldItalic.fntdata"/><Relationship Id="rId17" Type="http://schemas.openxmlformats.org/officeDocument/2006/relationships/slide" Target="slides/slide12.xml"/><Relationship Id="rId39" Type="http://schemas.openxmlformats.org/officeDocument/2006/relationships/font" Target="fonts/SourceSansPro-regular.fntdata"/><Relationship Id="rId16" Type="http://schemas.openxmlformats.org/officeDocument/2006/relationships/slide" Target="slides/slide11.xml"/><Relationship Id="rId38" Type="http://schemas.openxmlformats.org/officeDocument/2006/relationships/font" Target="fonts/LatoBlack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1547174dd8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1547174dd8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Source Sans Pro"/>
                <a:ea typeface="Source Sans Pro"/>
                <a:cs typeface="Source Sans Pro"/>
                <a:sym typeface="Source Sans Pro"/>
              </a:rPr>
              <a:t>Notes for Educator</a:t>
            </a:r>
            <a:endParaRPr b="1" sz="12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This engagement activity uses the </a:t>
            </a:r>
            <a:r>
              <a:rPr lang="en">
                <a:solidFill>
                  <a:schemeClr val="dk1"/>
                </a:solidFill>
                <a:latin typeface="Source Serif Pro SemiBold"/>
                <a:ea typeface="Source Serif Pro SemiBold"/>
                <a:cs typeface="Source Serif Pro SemiBold"/>
                <a:sym typeface="Source Serif Pro SemiBold"/>
              </a:rPr>
              <a:t>Visual Thinking Strategy (VTS)</a:t>
            </a: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to help students practice observation, thinking, listening, and communication skills.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erif Pro SemiBold"/>
                <a:ea typeface="Source Serif Pro SemiBold"/>
                <a:cs typeface="Source Serif Pro SemiBold"/>
                <a:sym typeface="Source Serif Pro SemiBold"/>
              </a:rPr>
              <a:t>This slideshow contains two parts:</a:t>
            </a:r>
            <a:endParaRPr>
              <a:latin typeface="Source Serif Pro SemiBold"/>
              <a:ea typeface="Source Serif Pro SemiBold"/>
              <a:cs typeface="Source Serif Pro SemiBold"/>
              <a:sym typeface="Source Serif Pro SemiBold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>
                <a:latin typeface="Source Serif Pro SemiBold"/>
                <a:ea typeface="Source Serif Pro SemiBold"/>
                <a:cs typeface="Source Serif Pro SemiBold"/>
                <a:sym typeface="Source Serif Pro SemiBold"/>
              </a:rPr>
              <a:t>Part 1 </a:t>
            </a: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explores three different minerals to help students understand that: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29845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Source Serif Pro"/>
              <a:buChar char="○"/>
            </a:pP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minerals come in different colors and shapes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>
                <a:latin typeface="Source Serif Pro SemiBold"/>
                <a:ea typeface="Source Serif Pro SemiBold"/>
                <a:cs typeface="Source Serif Pro SemiBold"/>
                <a:sym typeface="Source Serif Pro SemiBold"/>
              </a:rPr>
              <a:t>Part 2</a:t>
            </a: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 explores three specimens of the same mineral </a:t>
            </a: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to help students </a:t>
            </a: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understand that: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29845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Source Serif Pro"/>
              <a:buChar char="○"/>
            </a:pP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there is a diversity of color even within one mineral family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29845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Source Serif Pro"/>
              <a:buChar char="○"/>
            </a:pP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crystal shape is a characteristic used to help group and classify minerals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Each part concludes with a slide to help students general questions about minerals and their colors, shapes, and sizes. These questions can be recorded on a class or group chart, and be used as prompts for discussion after their Museum visit and/or for further research. 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43b0c53d94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43b0c53d9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Notes for Educator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erif Pro"/>
              <a:buChar char="●"/>
            </a:pP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Questions can be recorded on a class or group chart so that students can revisit the questions after their trip to the Museum and/or use them as prompts for further research. 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532b1123ff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532b1123ff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Notes for Educator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Part 2 explores three specimens of the same mineral (tourmaline) to help students understand that: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erif Pro"/>
              <a:buChar char="●"/>
            </a:pP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there is a diversity of color even within one mineral family 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erif Pro"/>
              <a:buChar char="●"/>
            </a:pP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crystal shape is a characteristic used to help group and classify minerals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5404eddac8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5404eddac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5404eddac8_1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5404eddac8_1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5404eddac8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5404eddac8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5404eddac8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5404eddac8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5404eddac8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5404eddac8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5404eddac8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5404eddac8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5404eddac8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5404eddac8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5404eddac8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5404eddac8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Notes for Educator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Differences include </a:t>
            </a:r>
            <a:r>
              <a:rPr lang="en">
                <a:latin typeface="Source Serif Pro SemiBold"/>
                <a:ea typeface="Source Serif Pro SemiBold"/>
                <a:cs typeface="Source Serif Pro SemiBold"/>
                <a:sym typeface="Source Serif Pro SemiBold"/>
              </a:rPr>
              <a:t>color</a:t>
            </a: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 and </a:t>
            </a:r>
            <a:r>
              <a:rPr lang="en">
                <a:latin typeface="Source Serif Pro SemiBold"/>
                <a:ea typeface="Source Serif Pro SemiBold"/>
                <a:cs typeface="Source Serif Pro SemiBold"/>
                <a:sym typeface="Source Serif Pro SemiBold"/>
              </a:rPr>
              <a:t>size </a:t>
            </a: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of crystals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532b1123ff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532b1123ff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Notes for Educator</a:t>
            </a:r>
            <a:endParaRPr b="1"/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Part 1 explores three different specimens to help students understand that minerals come in different colors and shapes.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5404eddac8_1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5404eddac8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Notes for Educator</a:t>
            </a:r>
            <a:endParaRPr b="1"/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Guide students to</a:t>
            </a: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 notice that </a:t>
            </a:r>
            <a:r>
              <a:rPr lang="en">
                <a:latin typeface="Source Serif Pro SemiBold"/>
                <a:ea typeface="Source Serif Pro SemiBold"/>
                <a:cs typeface="Source Serif Pro SemiBold"/>
                <a:sym typeface="Source Serif Pro SemiBold"/>
              </a:rPr>
              <a:t>c</a:t>
            </a:r>
            <a:r>
              <a:rPr lang="en">
                <a:latin typeface="Source Serif Pro SemiBold"/>
                <a:ea typeface="Source Serif Pro SemiBold"/>
                <a:cs typeface="Source Serif Pro SemiBold"/>
                <a:sym typeface="Source Serif Pro SemiBold"/>
              </a:rPr>
              <a:t>rystal shape</a:t>
            </a: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 is a common characteristic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Source Serif Pro"/>
              <a:buChar char="●"/>
            </a:pP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Tourmaline’s crystal shape is hexagonal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5404eddac8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5404eddac8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Notes for Educator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100"/>
              <a:buFont typeface="Source Serif Pro"/>
              <a:buChar char="●"/>
            </a:pP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Questions can be recorded on a class or group chart so that students can revisit the questions after their trip to the Museum and/or use them as prompts for further research. 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532b1123f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532b1123f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Notes for Educator</a:t>
            </a:r>
            <a:endParaRPr b="1"/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The specimens that students will explore progress from</a:t>
            </a: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 </a:t>
            </a:r>
            <a:r>
              <a:rPr lang="en">
                <a:latin typeface="Source Serif Pro"/>
                <a:ea typeface="Source Serif Pro"/>
                <a:cs typeface="Source Serif Pro"/>
                <a:sym typeface="Source Serif Pro"/>
              </a:rPr>
              <a:t>a single crystal (beryl), to a mineral with multiple crystals (azurite), and finally, a specimen that contains two different minerals (fluorite and sphalerite).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505d1d88af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505d1d88a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505d1d88af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505d1d88af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Notes for Educator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erif Pro"/>
              <a:buChar char="●"/>
            </a:pP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This is one single crystal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erif Pro"/>
              <a:buChar char="●"/>
            </a:pP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The mineral is beryl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erif Pro"/>
              <a:buChar char="●"/>
            </a:pP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Beryl’s crystal shape is hexagonal 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505d1d88af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505d1d88af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505d1d88af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505d1d88a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Notes for Educator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erif Pro"/>
              <a:buChar char="●"/>
            </a:pP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There are many crystals of the same mineral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erif Pro"/>
              <a:buChar char="●"/>
            </a:pP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The mineral is azurite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erif Pro"/>
              <a:buChar char="●"/>
            </a:pP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Azurite’s crystal shape is monoclinic 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520d7fd2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520d7fd2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520d7fd2d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520d7fd2d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Notes for Educator</a:t>
            </a:r>
            <a:endParaRPr b="1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erif Pro"/>
              <a:buChar char="●"/>
            </a:pP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There are two minerals: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29845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erif Pro"/>
              <a:buChar char="○"/>
            </a:pP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Fluorite (light purple; crystal shape: cubic)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298450" lvl="1" marL="9144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Source Serif Pro"/>
              <a:buChar char="○"/>
            </a:pPr>
            <a:r>
              <a:rPr lang="en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Sphalerite (black; crystal shape: dodecahedral)</a:t>
            </a:r>
            <a:endParaRPr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617002" y="4763346"/>
            <a:ext cx="418800" cy="1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617002" y="4763346"/>
            <a:ext cx="418800" cy="1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617002" y="4763346"/>
            <a:ext cx="418800" cy="1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/>
        </p:nvSpPr>
        <p:spPr>
          <a:xfrm>
            <a:off x="6536825" y="305500"/>
            <a:ext cx="2389500" cy="41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5818E"/>
                </a:solidFill>
                <a:latin typeface="Lato Black"/>
                <a:ea typeface="Lato Black"/>
                <a:cs typeface="Lato Black"/>
                <a:sym typeface="Lato Black"/>
              </a:rPr>
              <a:t>From Onëögë:n to Gá:hgok</a:t>
            </a:r>
            <a:endParaRPr sz="1000">
              <a:solidFill>
                <a:srgbClr val="45818E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45818E"/>
                </a:solidFill>
              </a:rPr>
              <a:t>Steps for Making Boiled Cornbread</a:t>
            </a:r>
            <a:endParaRPr b="1" sz="1000">
              <a:solidFill>
                <a:srgbClr val="45818E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5818E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STEP 2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Scooping Ashes</a:t>
            </a:r>
            <a:endParaRPr sz="20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Ashes from burned hardwood logs are gathered from a fireplace or woodbox stove.</a:t>
            </a:r>
            <a:endParaRPr sz="1200"/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2">
            <a:alphaModFix/>
          </a:blip>
          <a:srcRect b="8825" l="0" r="0" t="0"/>
          <a:stretch/>
        </p:blipFill>
        <p:spPr>
          <a:xfrm>
            <a:off x="337225" y="417925"/>
            <a:ext cx="6075151" cy="404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216">
          <p15:clr>
            <a:srgbClr val="FA7B17"/>
          </p15:clr>
        </p15:guide>
        <p15:guide id="2" orient="horz" pos="261">
          <p15:clr>
            <a:srgbClr val="FA7B17"/>
          </p15:clr>
        </p15:guide>
        <p15:guide id="3" pos="4032">
          <p15:clr>
            <a:srgbClr val="FA7B17"/>
          </p15:clr>
        </p15:guide>
        <p15:guide id="4" orient="horz" pos="2814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617002" y="4763346"/>
            <a:ext cx="418800" cy="1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617002" y="4763346"/>
            <a:ext cx="418800" cy="1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617002" y="4763346"/>
            <a:ext cx="418800" cy="1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617002" y="4763346"/>
            <a:ext cx="418800" cy="1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5" name="Google Shape;35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617002" y="4763346"/>
            <a:ext cx="418800" cy="1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9" name="Google Shape;39;p9"/>
          <p:cNvSpPr txBox="1"/>
          <p:nvPr>
            <p:ph idx="12" type="sldNum"/>
          </p:nvPr>
        </p:nvSpPr>
        <p:spPr>
          <a:xfrm>
            <a:off x="8617002" y="4763346"/>
            <a:ext cx="418800" cy="1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617002" y="4763346"/>
            <a:ext cx="418800" cy="19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ource Sans Pro Black"/>
              <a:buNone/>
              <a:defRPr sz="2800">
                <a:solidFill>
                  <a:schemeClr val="dk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Serif Pro"/>
              <a:buChar char="●"/>
              <a:defRPr sz="1800">
                <a:solidFill>
                  <a:schemeClr val="dk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erif Pro"/>
              <a:buChar char="○"/>
              <a:defRPr>
                <a:solidFill>
                  <a:schemeClr val="dk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erif Pro"/>
              <a:buChar char="■"/>
              <a:defRPr>
                <a:solidFill>
                  <a:schemeClr val="dk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erif Pro"/>
              <a:buChar char="●"/>
              <a:defRPr>
                <a:solidFill>
                  <a:schemeClr val="dk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erif Pro"/>
              <a:buChar char="○"/>
              <a:defRPr>
                <a:solidFill>
                  <a:schemeClr val="dk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erif Pro"/>
              <a:buChar char="■"/>
              <a:defRPr>
                <a:solidFill>
                  <a:schemeClr val="dk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erif Pro"/>
              <a:buChar char="●"/>
              <a:defRPr>
                <a:solidFill>
                  <a:schemeClr val="dk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erif Pro"/>
              <a:buChar char="○"/>
              <a:defRPr>
                <a:solidFill>
                  <a:schemeClr val="dk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erif Pro"/>
              <a:buChar char="■"/>
              <a:defRPr>
                <a:solidFill>
                  <a:schemeClr val="dk2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9pPr>
          </a:lstStyle>
          <a:p/>
        </p:txBody>
      </p:sp>
      <p:grpSp>
        <p:nvGrpSpPr>
          <p:cNvPr id="8" name="Google Shape;8;p1"/>
          <p:cNvGrpSpPr/>
          <p:nvPr/>
        </p:nvGrpSpPr>
        <p:grpSpPr>
          <a:xfrm>
            <a:off x="219575" y="4812224"/>
            <a:ext cx="8690100" cy="128525"/>
            <a:chOff x="219575" y="4812224"/>
            <a:chExt cx="8690100" cy="128525"/>
          </a:xfrm>
        </p:grpSpPr>
        <p:pic>
          <p:nvPicPr>
            <p:cNvPr id="9" name="Google Shape;9;p1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219575" y="4812224"/>
              <a:ext cx="2179174" cy="1285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0" name="Google Shape;10;p1"/>
            <p:cNvCxnSpPr/>
            <p:nvPr/>
          </p:nvCxnSpPr>
          <p:spPr>
            <a:xfrm>
              <a:off x="2407775" y="4909325"/>
              <a:ext cx="6501900" cy="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2.png"/><Relationship Id="rId8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464100" y="305500"/>
            <a:ext cx="8215800" cy="823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0E366F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Observe the Colors and Shapes of Minerals</a:t>
            </a:r>
            <a:endParaRPr sz="2700">
              <a:solidFill>
                <a:srgbClr val="0E366F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37591">
            <a:off x="5002787" y="2841355"/>
            <a:ext cx="965080" cy="1686412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5736" y="2730329"/>
            <a:ext cx="1867288" cy="1874616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1" name="Google Shape;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6550" y="1239150"/>
            <a:ext cx="1846479" cy="1874627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2" name="Google Shape;6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29827">
            <a:off x="1893450" y="2498150"/>
            <a:ext cx="1469603" cy="2090101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3" name="Google Shape;6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23320">
            <a:off x="3553888" y="1160375"/>
            <a:ext cx="1237389" cy="2670362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64" name="Google Shape;6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0125" y="1316404"/>
            <a:ext cx="1745101" cy="1907407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/>
          <p:nvPr>
            <p:ph idx="1" type="subTitle"/>
          </p:nvPr>
        </p:nvSpPr>
        <p:spPr>
          <a:xfrm>
            <a:off x="691050" y="381700"/>
            <a:ext cx="7672500" cy="1909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What questions do you have about…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E366F"/>
                </a:solidFill>
              </a:rPr>
              <a:t>minerals and their colors and shapes?</a:t>
            </a:r>
            <a:endParaRPr sz="3000">
              <a:solidFill>
                <a:srgbClr val="0E366F"/>
              </a:solidFill>
            </a:endParaRPr>
          </a:p>
        </p:txBody>
      </p:sp>
      <p:pic>
        <p:nvPicPr>
          <p:cNvPr id="119" name="Google Shape;1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73299">
            <a:off x="786385" y="2008931"/>
            <a:ext cx="1557496" cy="2651635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0" name="Google Shape;1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9863" y="1860925"/>
            <a:ext cx="2719412" cy="2649226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1" name="Google Shape;1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4852" y="2006354"/>
            <a:ext cx="2541477" cy="2503802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type="ctrTitle"/>
          </p:nvPr>
        </p:nvSpPr>
        <p:spPr>
          <a:xfrm>
            <a:off x="456250" y="1242550"/>
            <a:ext cx="82392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" sz="6000">
                <a:solidFill>
                  <a:srgbClr val="71021D"/>
                </a:solidFill>
              </a:rPr>
              <a:t>Part 2</a:t>
            </a:r>
            <a:endParaRPr sz="6000">
              <a:solidFill>
                <a:srgbClr val="0E366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 txBox="1"/>
          <p:nvPr>
            <p:ph idx="1" type="subTitle"/>
          </p:nvPr>
        </p:nvSpPr>
        <p:spPr>
          <a:xfrm>
            <a:off x="691050" y="305500"/>
            <a:ext cx="5897700" cy="97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In this activity, you will explore…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E366F"/>
                </a:solidFill>
              </a:rPr>
              <a:t>a mineral called </a:t>
            </a:r>
            <a:r>
              <a:rPr lang="en" sz="3000">
                <a:solidFill>
                  <a:srgbClr val="0E366F"/>
                </a:solidFill>
              </a:rPr>
              <a:t>tourmaline</a:t>
            </a:r>
            <a:r>
              <a:rPr lang="en" sz="3000">
                <a:solidFill>
                  <a:srgbClr val="0E366F"/>
                </a:solidFill>
              </a:rPr>
              <a:t> </a:t>
            </a:r>
            <a:endParaRPr sz="3000">
              <a:solidFill>
                <a:srgbClr val="0E366F"/>
              </a:solidFill>
            </a:endParaRPr>
          </a:p>
        </p:txBody>
      </p:sp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">
            <a:off x="3639494" y="1425199"/>
            <a:ext cx="2231017" cy="3173053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3" name="Google Shape;13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7947">
            <a:off x="6734285" y="760627"/>
            <a:ext cx="1860472" cy="4014974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34" name="Google Shape;13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050" y="1654288"/>
            <a:ext cx="2483850" cy="2714876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/>
        </p:nvSpPr>
        <p:spPr>
          <a:xfrm>
            <a:off x="636800" y="676200"/>
            <a:ext cx="3737700" cy="3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Look closely…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45818E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What do you see?</a:t>
            </a:r>
            <a:endParaRPr sz="2300">
              <a:solidFill>
                <a:srgbClr val="0E366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8350" y="207675"/>
            <a:ext cx="4200651" cy="4591352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/>
        </p:nvSpPr>
        <p:spPr>
          <a:xfrm>
            <a:off x="636800" y="676200"/>
            <a:ext cx="3737700" cy="3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What do you notice about…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E366F"/>
              </a:buClr>
              <a:buSzPts val="3000"/>
              <a:buFont typeface="Source Serif Pro"/>
              <a:buChar char="●"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Color? </a:t>
            </a:r>
            <a:endParaRPr sz="3000">
              <a:solidFill>
                <a:srgbClr val="0E366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Clr>
                <a:srgbClr val="0E366F"/>
              </a:buClr>
              <a:buSzPts val="3000"/>
              <a:buFont typeface="Source Serif Pro"/>
              <a:buChar char="●"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Shape? </a:t>
            </a:r>
            <a:endParaRPr sz="18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8350" y="207675"/>
            <a:ext cx="4200651" cy="4591352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/>
        </p:nvSpPr>
        <p:spPr>
          <a:xfrm>
            <a:off x="636800" y="676200"/>
            <a:ext cx="3737700" cy="3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Look closely…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45818E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What do you see?</a:t>
            </a:r>
            <a:endParaRPr sz="2300">
              <a:solidFill>
                <a:srgbClr val="0E366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5000" y="133300"/>
            <a:ext cx="3372001" cy="4795776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/>
          <p:nvPr/>
        </p:nvSpPr>
        <p:spPr>
          <a:xfrm>
            <a:off x="636800" y="676200"/>
            <a:ext cx="3737700" cy="3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What do you notice about…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E366F"/>
              </a:buClr>
              <a:buSzPts val="3000"/>
              <a:buFont typeface="Source Serif Pro"/>
              <a:buChar char="●"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Color? </a:t>
            </a:r>
            <a:endParaRPr sz="3000">
              <a:solidFill>
                <a:srgbClr val="0E366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Clr>
                <a:srgbClr val="0E366F"/>
              </a:buClr>
              <a:buSzPts val="3000"/>
              <a:buFont typeface="Source Serif Pro"/>
              <a:buChar char="●"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Shape? </a:t>
            </a:r>
            <a:endParaRPr sz="3000">
              <a:solidFill>
                <a:srgbClr val="0E366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None/>
            </a:pPr>
            <a:r>
              <a:t/>
            </a:r>
            <a:endParaRPr sz="1800">
              <a:solidFill>
                <a:srgbClr val="71021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58" name="Google Shape;1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5000" y="133300"/>
            <a:ext cx="3372001" cy="4795776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/>
          <p:nvPr/>
        </p:nvSpPr>
        <p:spPr>
          <a:xfrm>
            <a:off x="636800" y="676200"/>
            <a:ext cx="3737700" cy="3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Look closely…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45818E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What do you see?</a:t>
            </a:r>
            <a:endParaRPr sz="2300">
              <a:solidFill>
                <a:srgbClr val="0E366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164" name="Google Shape;1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5475" y="67813"/>
            <a:ext cx="2240399" cy="4834924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/>
          <p:nvPr/>
        </p:nvSpPr>
        <p:spPr>
          <a:xfrm>
            <a:off x="636800" y="676200"/>
            <a:ext cx="3737700" cy="3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What do you notice about…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E366F"/>
              </a:buClr>
              <a:buSzPts val="3000"/>
              <a:buFont typeface="Source Serif Pro"/>
              <a:buChar char="●"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Color? </a:t>
            </a:r>
            <a:endParaRPr sz="3000">
              <a:solidFill>
                <a:srgbClr val="0E366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Clr>
                <a:srgbClr val="0E366F"/>
              </a:buClr>
              <a:buSzPts val="3000"/>
              <a:buFont typeface="Source Serif Pro"/>
              <a:buChar char="●"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Shape? </a:t>
            </a:r>
            <a:endParaRPr sz="1800">
              <a:solidFill>
                <a:srgbClr val="71021D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70" name="Google Shape;1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5475" y="67813"/>
            <a:ext cx="2240399" cy="4834924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/>
          <p:nvPr>
            <p:ph idx="1" type="subTitle"/>
          </p:nvPr>
        </p:nvSpPr>
        <p:spPr>
          <a:xfrm>
            <a:off x="691050" y="305500"/>
            <a:ext cx="6511500" cy="97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Compare the tourmalines…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E366F"/>
                </a:solidFill>
              </a:rPr>
              <a:t>How are they different?</a:t>
            </a:r>
            <a:r>
              <a:rPr lang="en" sz="3000">
                <a:solidFill>
                  <a:srgbClr val="0E366F"/>
                </a:solidFill>
              </a:rPr>
              <a:t> </a:t>
            </a:r>
            <a:endParaRPr sz="3000">
              <a:solidFill>
                <a:srgbClr val="0E366F"/>
              </a:solidFill>
            </a:endParaRPr>
          </a:p>
        </p:txBody>
      </p:sp>
      <p:pic>
        <p:nvPicPr>
          <p:cNvPr id="176" name="Google Shape;1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">
            <a:off x="3639494" y="1425199"/>
            <a:ext cx="2231017" cy="3173053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7" name="Google Shape;17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7947">
            <a:off x="6734285" y="760627"/>
            <a:ext cx="1860472" cy="4014974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78" name="Google Shape;17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050" y="1654288"/>
            <a:ext cx="2483850" cy="2714876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ctrTitle"/>
          </p:nvPr>
        </p:nvSpPr>
        <p:spPr>
          <a:xfrm>
            <a:off x="456250" y="1242550"/>
            <a:ext cx="8239200" cy="210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>
                <a:solidFill>
                  <a:srgbClr val="71021D"/>
                </a:solidFill>
              </a:rPr>
              <a:t>Part 1</a:t>
            </a:r>
            <a:endParaRPr sz="6000">
              <a:solidFill>
                <a:srgbClr val="0E366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/>
          <p:nvPr>
            <p:ph idx="1" type="subTitle"/>
          </p:nvPr>
        </p:nvSpPr>
        <p:spPr>
          <a:xfrm>
            <a:off x="691050" y="305500"/>
            <a:ext cx="6511500" cy="97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Compare the tourmalines…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E366F"/>
                </a:solidFill>
              </a:rPr>
              <a:t>How are they similar? </a:t>
            </a:r>
            <a:endParaRPr b="1" sz="1700">
              <a:solidFill>
                <a:srgbClr val="71021D"/>
              </a:solidFill>
            </a:endParaRPr>
          </a:p>
        </p:txBody>
      </p:sp>
      <p:pic>
        <p:nvPicPr>
          <p:cNvPr id="184" name="Google Shape;1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">
            <a:off x="3639494" y="1425199"/>
            <a:ext cx="2231017" cy="3173053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5" name="Google Shape;18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7947">
            <a:off x="6734285" y="760627"/>
            <a:ext cx="1860472" cy="4014974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6" name="Google Shape;18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050" y="1654288"/>
            <a:ext cx="2483850" cy="2714876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/>
          <p:nvPr>
            <p:ph idx="1" type="subTitle"/>
          </p:nvPr>
        </p:nvSpPr>
        <p:spPr>
          <a:xfrm>
            <a:off x="691050" y="305500"/>
            <a:ext cx="6735000" cy="97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What questions do you have about…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E366F"/>
                </a:solidFill>
              </a:rPr>
              <a:t>minerals and their colors and shapes?</a:t>
            </a:r>
            <a:endParaRPr b="1" sz="1700">
              <a:solidFill>
                <a:srgbClr val="71021D"/>
              </a:solidFill>
            </a:endParaRPr>
          </a:p>
        </p:txBody>
      </p:sp>
      <p:pic>
        <p:nvPicPr>
          <p:cNvPr id="192" name="Google Shape;19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">
            <a:off x="3639494" y="1425199"/>
            <a:ext cx="2231017" cy="3173053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3" name="Google Shape;19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17947">
            <a:off x="6734285" y="760627"/>
            <a:ext cx="1860472" cy="4014974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94" name="Google Shape;19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050" y="1654288"/>
            <a:ext cx="2483850" cy="2714876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idx="1" type="subTitle"/>
          </p:nvPr>
        </p:nvSpPr>
        <p:spPr>
          <a:xfrm>
            <a:off x="691050" y="381700"/>
            <a:ext cx="8055900" cy="145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In this activity, you will…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rgbClr val="0E366F"/>
                </a:solidFill>
              </a:rPr>
              <a:t>Explore three minerals and their colors and shapes</a:t>
            </a:r>
            <a:endParaRPr sz="2700">
              <a:solidFill>
                <a:srgbClr val="0E366F"/>
              </a:solidFill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98771">
            <a:off x="795426" y="1716504"/>
            <a:ext cx="1611121" cy="2815315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9525" y="1556125"/>
            <a:ext cx="2807555" cy="2818575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9350" y="1710851"/>
            <a:ext cx="2623850" cy="2663852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/>
        </p:nvSpPr>
        <p:spPr>
          <a:xfrm>
            <a:off x="636800" y="676200"/>
            <a:ext cx="3737700" cy="3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Look closely…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45818E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What do you see?</a:t>
            </a:r>
            <a:endParaRPr sz="2300">
              <a:solidFill>
                <a:srgbClr val="0E366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4925" y="85825"/>
            <a:ext cx="2769023" cy="4838702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 txBox="1"/>
          <p:nvPr/>
        </p:nvSpPr>
        <p:spPr>
          <a:xfrm>
            <a:off x="636800" y="676200"/>
            <a:ext cx="3737700" cy="3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What do you notice about…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-419100" lvl="0" marL="485775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E366F"/>
              </a:buClr>
              <a:buSzPts val="3000"/>
              <a:buFont typeface="Source Serif Pro"/>
              <a:buChar char="●"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Color? </a:t>
            </a:r>
            <a:endParaRPr sz="3000">
              <a:solidFill>
                <a:srgbClr val="0E366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419100" lvl="0" marL="485775" rtl="0" algn="l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Clr>
                <a:srgbClr val="0E366F"/>
              </a:buClr>
              <a:buSzPts val="3000"/>
              <a:buFont typeface="Source Serif Pro"/>
              <a:buChar char="●"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Shape? </a:t>
            </a:r>
            <a:endParaRPr sz="3000">
              <a:solidFill>
                <a:srgbClr val="0E366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4925" y="85825"/>
            <a:ext cx="2769023" cy="4838702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/>
        </p:nvSpPr>
        <p:spPr>
          <a:xfrm>
            <a:off x="636800" y="676200"/>
            <a:ext cx="3737700" cy="3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Look closely…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45818E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What do you see?</a:t>
            </a:r>
            <a:endParaRPr sz="2300">
              <a:solidFill>
                <a:srgbClr val="0E366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95" name="Google Shape;9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500" y="200025"/>
            <a:ext cx="4464703" cy="4532728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/>
        </p:nvSpPr>
        <p:spPr>
          <a:xfrm>
            <a:off x="636800" y="676200"/>
            <a:ext cx="3737700" cy="3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What do you notice about…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E366F"/>
              </a:buClr>
              <a:buSzPts val="3000"/>
              <a:buFont typeface="Source Serif Pro"/>
              <a:buChar char="●"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Color? </a:t>
            </a:r>
            <a:endParaRPr sz="3000">
              <a:solidFill>
                <a:srgbClr val="0E366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Clr>
                <a:srgbClr val="0E366F"/>
              </a:buClr>
              <a:buSzPts val="3000"/>
              <a:buFont typeface="Source Serif Pro"/>
              <a:buChar char="●"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Shape? 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500" y="200025"/>
            <a:ext cx="4464703" cy="4532728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 txBox="1"/>
          <p:nvPr/>
        </p:nvSpPr>
        <p:spPr>
          <a:xfrm>
            <a:off x="636800" y="676200"/>
            <a:ext cx="3737700" cy="3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Look closely…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45818E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What do you see?</a:t>
            </a:r>
            <a:endParaRPr sz="2300">
              <a:solidFill>
                <a:srgbClr val="0E366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107" name="Google Shape;10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6606" y="85724"/>
            <a:ext cx="4695891" cy="4714301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/>
          <p:nvPr/>
        </p:nvSpPr>
        <p:spPr>
          <a:xfrm>
            <a:off x="636800" y="676200"/>
            <a:ext cx="3737700" cy="32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1021D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What do you notice about…</a:t>
            </a:r>
            <a:endParaRPr sz="20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E366F"/>
              </a:buClr>
              <a:buSzPts val="3000"/>
              <a:buFont typeface="Source Serif Pro"/>
              <a:buChar char="●"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Color? </a:t>
            </a:r>
            <a:endParaRPr sz="3000">
              <a:solidFill>
                <a:srgbClr val="0E366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419100" lvl="0" marL="457200" rtl="0" algn="l">
              <a:lnSpc>
                <a:spcPct val="150000"/>
              </a:lnSpc>
              <a:spcBef>
                <a:spcPts val="1500"/>
              </a:spcBef>
              <a:spcAft>
                <a:spcPts val="1500"/>
              </a:spcAft>
              <a:buClr>
                <a:srgbClr val="0E366F"/>
              </a:buClr>
              <a:buSzPts val="3000"/>
              <a:buFont typeface="Source Serif Pro"/>
              <a:buChar char="●"/>
            </a:pPr>
            <a:r>
              <a:rPr lang="en" sz="3000">
                <a:solidFill>
                  <a:srgbClr val="0E366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Shape? </a:t>
            </a:r>
            <a:endParaRPr sz="1800">
              <a:solidFill>
                <a:srgbClr val="71021D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</p:txBody>
      </p:sp>
      <p:pic>
        <p:nvPicPr>
          <p:cNvPr id="113" name="Google Shape;11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6606" y="85724"/>
            <a:ext cx="4695891" cy="4714301"/>
          </a:xfrm>
          <a:prstGeom prst="rect">
            <a:avLst/>
          </a:prstGeom>
          <a:noFill/>
          <a:ln>
            <a:noFill/>
          </a:ln>
          <a:effectLst>
            <a:outerShdw blurRad="2857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WI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