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Lato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92">
          <p15:clr>
            <a:srgbClr val="9AA0A6"/>
          </p15:clr>
        </p15:guide>
        <p15:guide id="2" orient="horz" pos="2914">
          <p15:clr>
            <a:srgbClr val="9AA0A6"/>
          </p15:clr>
        </p15:guide>
        <p15:guide id="3" pos="288">
          <p15:clr>
            <a:srgbClr val="9AA0A6"/>
          </p15:clr>
        </p15:guide>
        <p15:guide id="4" pos="5576">
          <p15:clr>
            <a:srgbClr val="9AA0A6"/>
          </p15:clr>
        </p15:guide>
        <p15:guide id="5" orient="horz" pos="5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2" orient="horz"/>
        <p:guide pos="2914" orient="horz"/>
        <p:guide pos="288"/>
        <p:guide pos="5576"/>
        <p:guide pos="50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Black-bold.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532b1123f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532b1123f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Source Sans Pro"/>
                <a:ea typeface="Source Sans Pro"/>
                <a:cs typeface="Source Sans Pro"/>
                <a:sym typeface="Source Sans Pro"/>
              </a:rPr>
              <a:t>Notes for Educator</a:t>
            </a:r>
            <a:endParaRPr>
              <a:solidFill>
                <a:schemeClr val="dk1"/>
              </a:solidFill>
              <a:latin typeface="Source Serif Pro"/>
              <a:ea typeface="Source Serif Pro"/>
              <a:cs typeface="Source Serif Pro"/>
              <a:sym typeface="Source Serif Pro"/>
            </a:endParaRPr>
          </a:p>
          <a:p>
            <a:pPr indent="0" lvl="0" marL="0" rtl="0" algn="l">
              <a:lnSpc>
                <a:spcPct val="125000"/>
              </a:lnSpc>
              <a:spcBef>
                <a:spcPts val="0"/>
              </a:spcBef>
              <a:spcAft>
                <a:spcPts val="0"/>
              </a:spcAft>
              <a:buNone/>
            </a:pPr>
            <a:r>
              <a:rPr lang="en">
                <a:solidFill>
                  <a:schemeClr val="dk1"/>
                </a:solidFill>
                <a:latin typeface="Source Serif Pro"/>
                <a:ea typeface="Source Serif Pro"/>
                <a:cs typeface="Source Serif Pro"/>
                <a:sym typeface="Source Serif Pro"/>
              </a:rPr>
              <a:t>This activity includes two parts:</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Part 1: </a:t>
            </a:r>
            <a:r>
              <a:rPr lang="en">
                <a:solidFill>
                  <a:schemeClr val="dk1"/>
                </a:solidFill>
                <a:latin typeface="Source Serif Pro"/>
                <a:ea typeface="Source Serif Pro"/>
                <a:cs typeface="Source Serif Pro"/>
                <a:sym typeface="Source Serif Pro"/>
              </a:rPr>
              <a:t>Before the Museum Visit</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Part 2: </a:t>
            </a:r>
            <a:r>
              <a:rPr lang="en">
                <a:solidFill>
                  <a:schemeClr val="dk1"/>
                </a:solidFill>
                <a:latin typeface="Source Serif Pro"/>
                <a:ea typeface="Source Serif Pro"/>
                <a:cs typeface="Source Serif Pro"/>
                <a:sym typeface="Source Serif Pro"/>
              </a:rPr>
              <a:t>After the Museum Visit</a:t>
            </a:r>
            <a:endParaRPr>
              <a:solidFill>
                <a:schemeClr val="dk1"/>
              </a:solidFill>
              <a:latin typeface="Source Serif Pro"/>
              <a:ea typeface="Source Serif Pro"/>
              <a:cs typeface="Source Serif Pro"/>
              <a:sym typeface="Source Serif Pr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df945cfa7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df945cfa7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1"/>
                </a:solidFill>
                <a:latin typeface="Source Sans Pro"/>
                <a:ea typeface="Source Sans Pro"/>
                <a:cs typeface="Source Sans Pro"/>
                <a:sym typeface="Source Sans Pro"/>
              </a:rPr>
              <a:t>Notes for Educator</a:t>
            </a:r>
            <a:endParaRPr b="1">
              <a:solidFill>
                <a:schemeClr val="dk1"/>
              </a:solidFill>
            </a:endParaRPr>
          </a:p>
          <a:p>
            <a:pPr indent="-298450" lvl="0" marL="4572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Students revisit the same specimens from Part 1. </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50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Students use their observations and what they’ve learned at the Museum and in the group discussions to figure out how the properties of each mineral inform how humans might use it.</a:t>
            </a:r>
            <a:endParaRPr>
              <a:solidFill>
                <a:schemeClr val="dk1"/>
              </a:solidFill>
              <a:latin typeface="Source Serif Pro"/>
              <a:ea typeface="Source Serif Pro"/>
              <a:cs typeface="Source Serif Pro"/>
              <a:sym typeface="Source Serif Pro"/>
            </a:endParaRPr>
          </a:p>
          <a:p>
            <a:pPr indent="0" lvl="0" marL="0" rtl="0" algn="l">
              <a:lnSpc>
                <a:spcPct val="125000"/>
              </a:lnSpc>
              <a:spcBef>
                <a:spcPts val="500"/>
              </a:spcBef>
              <a:spcAft>
                <a:spcPts val="5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5e416034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05e416034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5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9c6e2ccd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49c6e2ccd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200">
                <a:solidFill>
                  <a:schemeClr val="dk1"/>
                </a:solidFill>
                <a:latin typeface="Source Sans Pro"/>
                <a:ea typeface="Source Sans Pro"/>
                <a:cs typeface="Source Sans Pro"/>
                <a:sym typeface="Source Sans Pro"/>
              </a:rPr>
              <a:t>Notes for Educator</a:t>
            </a:r>
            <a:endParaRPr b="1" sz="1200">
              <a:solidFill>
                <a:schemeClr val="dk1"/>
              </a:solidFill>
              <a:latin typeface="Source Sans Pro"/>
              <a:ea typeface="Source Sans Pro"/>
              <a:cs typeface="Source Sans Pro"/>
              <a:sym typeface="Source Sans Pro"/>
            </a:endParaRPr>
          </a:p>
          <a:p>
            <a:pPr indent="-298450" lvl="0" marL="457200" rtl="0" algn="l">
              <a:lnSpc>
                <a:spcPct val="125000"/>
              </a:lnSpc>
              <a:spcBef>
                <a:spcPts val="50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Apatite is</a:t>
            </a:r>
            <a:r>
              <a:rPr lang="en">
                <a:solidFill>
                  <a:schemeClr val="dk1"/>
                </a:solidFill>
                <a:latin typeface="Source Serif Pro"/>
                <a:ea typeface="Source Serif Pro"/>
                <a:cs typeface="Source Serif Pro"/>
                <a:sym typeface="Source Serif Pro"/>
              </a:rPr>
              <a:t> fragile. But because of its transparency, brilliance, and vivid colors, it is often used as a protected accent stone in a pendant or brooch.</a:t>
            </a:r>
            <a:endParaRPr>
              <a:solidFill>
                <a:schemeClr val="dk1"/>
              </a:solidFill>
              <a:latin typeface="Source Serif Pro"/>
              <a:ea typeface="Source Serif Pro"/>
              <a:cs typeface="Source Serif Pro"/>
              <a:sym typeface="Source Serif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9c6e2ccd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9c6e2ccd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5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5e41603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05e41603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Source Sans Pro"/>
                <a:ea typeface="Source Sans Pro"/>
                <a:cs typeface="Source Sans Pro"/>
                <a:sym typeface="Source Sans Pro"/>
              </a:rPr>
              <a:t>Notes for Educator</a:t>
            </a:r>
            <a:endParaRPr b="1">
              <a:solidFill>
                <a:schemeClr val="dk1"/>
              </a:solidFill>
            </a:endParaRPr>
          </a:p>
          <a:p>
            <a:pPr indent="-298450" lvl="0" marL="457200" rtl="0" algn="l">
              <a:lnSpc>
                <a:spcPct val="125000"/>
              </a:lnSpc>
              <a:spcBef>
                <a:spcPts val="0"/>
              </a:spcBef>
              <a:spcAft>
                <a:spcPts val="0"/>
              </a:spcAft>
              <a:buClr>
                <a:schemeClr val="dk1"/>
              </a:buClr>
              <a:buSzPts val="1100"/>
              <a:buChar char="●"/>
            </a:pPr>
            <a:r>
              <a:rPr lang="en">
                <a:solidFill>
                  <a:schemeClr val="dk1"/>
                </a:solidFill>
                <a:latin typeface="Source Serif Pro"/>
                <a:ea typeface="Source Serif Pro"/>
                <a:cs typeface="Source Serif Pro"/>
                <a:sym typeface="Source Serif Pro"/>
              </a:rPr>
              <a:t>Part 1 </a:t>
            </a:r>
            <a:r>
              <a:rPr lang="en">
                <a:solidFill>
                  <a:schemeClr val="dk1"/>
                </a:solidFill>
                <a:latin typeface="Source Serif Pro"/>
                <a:ea typeface="Source Serif Pro"/>
                <a:cs typeface="Source Serif Pro"/>
                <a:sym typeface="Source Serif Pro"/>
              </a:rPr>
              <a:t>is an engagement activity that uses the </a:t>
            </a:r>
            <a:r>
              <a:rPr lang="en">
                <a:solidFill>
                  <a:schemeClr val="dk1"/>
                </a:solidFill>
                <a:latin typeface="Source Serif Pro"/>
                <a:ea typeface="Source Serif Pro"/>
                <a:cs typeface="Source Serif Pro"/>
                <a:sym typeface="Source Serif Pro"/>
              </a:rPr>
              <a:t>Visual Thinking Strategy (VTS)</a:t>
            </a:r>
            <a:r>
              <a:rPr lang="en">
                <a:solidFill>
                  <a:schemeClr val="dk1"/>
                </a:solidFill>
                <a:latin typeface="Source Serif Pro"/>
                <a:ea typeface="Source Serif Pro"/>
                <a:cs typeface="Source Serif Pro"/>
                <a:sym typeface="Source Serif Pro"/>
              </a:rPr>
              <a:t> to help students practice observation, thinking, listening, and communication skills. </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500"/>
              </a:spcBef>
              <a:spcAft>
                <a:spcPts val="50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The concluding slide invites students to generate questions about minerals and their properties that make them suitable for human use. These questions can be recorded on a class or group chart, and be used as prompts for discussion after their Museum visit and/or for further research. </a:t>
            </a:r>
            <a:endParaRPr>
              <a:latin typeface="Source Serif Pro"/>
              <a:ea typeface="Source Serif Pro"/>
              <a:cs typeface="Source Serif Pro"/>
              <a:sym typeface="Source Serif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5e41603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5e41603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6615184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6615184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df945cfa7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df945cfa7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df945cfa7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df945cfa7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df945cfa7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df945cfa7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df945cfa7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df945cfa7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9c6e2ccd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9c6e2ccd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Source Sans Pro"/>
                <a:ea typeface="Source Sans Pro"/>
                <a:cs typeface="Source Sans Pro"/>
                <a:sym typeface="Source Sans Pro"/>
              </a:rPr>
              <a:t>Notes for Educator</a:t>
            </a:r>
            <a:endParaRPr b="1">
              <a:solidFill>
                <a:schemeClr val="dk1"/>
              </a:solidFill>
            </a:endParaRPr>
          </a:p>
          <a:p>
            <a:pPr indent="-298450" lvl="0" marL="4572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Questions can be recorded on a class or group chart so that students can revisit the questions after their trip to the Museum and/or use them as prompts for further research. </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50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Additional suggested prompts:</a:t>
            </a:r>
            <a:endParaRPr>
              <a:solidFill>
                <a:schemeClr val="dk1"/>
              </a:solidFill>
              <a:latin typeface="Source Serif Pro"/>
              <a:ea typeface="Source Serif Pro"/>
              <a:cs typeface="Source Serif Pro"/>
              <a:sym typeface="Source Serif Pro"/>
            </a:endParaRPr>
          </a:p>
          <a:p>
            <a:pPr indent="-298450" lvl="1" marL="9144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What is similar or different about these minerals?</a:t>
            </a:r>
            <a:endParaRPr>
              <a:solidFill>
                <a:schemeClr val="dk1"/>
              </a:solidFill>
              <a:latin typeface="Source Serif Pro"/>
              <a:ea typeface="Source Serif Pro"/>
              <a:cs typeface="Source Serif Pro"/>
              <a:sym typeface="Source Serif Pro"/>
            </a:endParaRPr>
          </a:p>
          <a:p>
            <a:pPr indent="-298450" lvl="1" marL="914400" rtl="0" algn="l">
              <a:lnSpc>
                <a:spcPct val="125000"/>
              </a:lnSpc>
              <a:spcBef>
                <a:spcPts val="0"/>
              </a:spcBef>
              <a:spcAft>
                <a:spcPts val="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If humans want to use these minerals, what other information would we need to know about them?</a:t>
            </a:r>
            <a:endParaRPr>
              <a:solidFill>
                <a:schemeClr val="dk1"/>
              </a:solidFill>
              <a:latin typeface="Source Serif Pro"/>
              <a:ea typeface="Source Serif Pro"/>
              <a:cs typeface="Source Serif Pro"/>
              <a:sym typeface="Source Serif Pro"/>
            </a:endParaRPr>
          </a:p>
          <a:p>
            <a:pPr indent="-298450" lvl="0" marL="457200" rtl="0" algn="l">
              <a:lnSpc>
                <a:spcPct val="125000"/>
              </a:lnSpc>
              <a:spcBef>
                <a:spcPts val="500"/>
              </a:spcBef>
              <a:spcAft>
                <a:spcPts val="500"/>
              </a:spcAft>
              <a:buClr>
                <a:schemeClr val="dk1"/>
              </a:buClr>
              <a:buSzPts val="1100"/>
              <a:buFont typeface="Source Serif Pro"/>
              <a:buChar char="●"/>
            </a:pPr>
            <a:r>
              <a:rPr lang="en">
                <a:solidFill>
                  <a:schemeClr val="dk1"/>
                </a:solidFill>
                <a:latin typeface="Source Serif Pro"/>
                <a:ea typeface="Source Serif Pro"/>
                <a:cs typeface="Source Serif Pro"/>
                <a:sym typeface="Source Serif Pro"/>
              </a:rPr>
              <a:t>Tell students that when they visit the Museum, they are going to investigate how the properties of minerals determine how humans might use them.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2"/>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3"/>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sp>
        <p:nvSpPr>
          <p:cNvPr id="16" name="Google Shape;16;p3"/>
          <p:cNvSpPr txBox="1"/>
          <p:nvPr/>
        </p:nvSpPr>
        <p:spPr>
          <a:xfrm>
            <a:off x="6536825" y="305500"/>
            <a:ext cx="2389500" cy="416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45818E"/>
                </a:solidFill>
                <a:latin typeface="Lato Black"/>
                <a:ea typeface="Lato Black"/>
                <a:cs typeface="Lato Black"/>
                <a:sym typeface="Lato Black"/>
              </a:rPr>
              <a:t>From Onëögë:n to Gá:hgok</a:t>
            </a:r>
            <a:endParaRPr sz="1000">
              <a:solidFill>
                <a:srgbClr val="45818E"/>
              </a:solidFill>
              <a:latin typeface="Lato Black"/>
              <a:ea typeface="Lato Black"/>
              <a:cs typeface="Lato Black"/>
              <a:sym typeface="Lato Black"/>
            </a:endParaRPr>
          </a:p>
          <a:p>
            <a:pPr indent="0" lvl="0" marL="0" rtl="0" algn="l">
              <a:lnSpc>
                <a:spcPct val="115000"/>
              </a:lnSpc>
              <a:spcBef>
                <a:spcPts val="0"/>
              </a:spcBef>
              <a:spcAft>
                <a:spcPts val="0"/>
              </a:spcAft>
              <a:buNone/>
            </a:pPr>
            <a:r>
              <a:rPr b="1" lang="en" sz="1000">
                <a:solidFill>
                  <a:srgbClr val="45818E"/>
                </a:solidFill>
              </a:rPr>
              <a:t>Steps for Making Boiled Cornbread</a:t>
            </a:r>
            <a:endParaRPr b="1" sz="1000">
              <a:solidFill>
                <a:srgbClr val="45818E"/>
              </a:solidFill>
            </a:endParaRPr>
          </a:p>
          <a:p>
            <a:pPr indent="0" lvl="0" marL="0" rtl="0" algn="l">
              <a:lnSpc>
                <a:spcPct val="125000"/>
              </a:lnSpc>
              <a:spcBef>
                <a:spcPts val="0"/>
              </a:spcBef>
              <a:spcAft>
                <a:spcPts val="0"/>
              </a:spcAft>
              <a:buNone/>
            </a:pPr>
            <a:r>
              <a:t/>
            </a:r>
            <a:endParaRPr sz="1200">
              <a:solidFill>
                <a:srgbClr val="45818E"/>
              </a:solidFill>
              <a:latin typeface="Lato Black"/>
              <a:ea typeface="Lato Black"/>
              <a:cs typeface="Lato Black"/>
              <a:sym typeface="Lato Black"/>
            </a:endParaRPr>
          </a:p>
          <a:p>
            <a:pPr indent="0" lvl="0" marL="0" rtl="0" algn="l">
              <a:lnSpc>
                <a:spcPct val="125000"/>
              </a:lnSpc>
              <a:spcBef>
                <a:spcPts val="0"/>
              </a:spcBef>
              <a:spcAft>
                <a:spcPts val="0"/>
              </a:spcAft>
              <a:buNone/>
            </a:pPr>
            <a:r>
              <a:rPr b="1" lang="en" sz="1200">
                <a:solidFill>
                  <a:schemeClr val="dk1"/>
                </a:solidFill>
              </a:rPr>
              <a:t>STEP 2</a:t>
            </a:r>
            <a:endParaRPr b="1" sz="1200">
              <a:solidFill>
                <a:schemeClr val="dk1"/>
              </a:solidFill>
            </a:endParaRPr>
          </a:p>
          <a:p>
            <a:pPr indent="0" lvl="0" marL="0" rtl="0" algn="l">
              <a:lnSpc>
                <a:spcPct val="125000"/>
              </a:lnSpc>
              <a:spcBef>
                <a:spcPts val="300"/>
              </a:spcBef>
              <a:spcAft>
                <a:spcPts val="0"/>
              </a:spcAft>
              <a:buNone/>
            </a:pPr>
            <a:r>
              <a:rPr lang="en" sz="2000">
                <a:solidFill>
                  <a:schemeClr val="dk1"/>
                </a:solidFill>
                <a:latin typeface="Lato Black"/>
                <a:ea typeface="Lato Black"/>
                <a:cs typeface="Lato Black"/>
                <a:sym typeface="Lato Black"/>
              </a:rPr>
              <a:t>Scooping Ashes</a:t>
            </a:r>
            <a:endParaRPr sz="2000">
              <a:solidFill>
                <a:schemeClr val="dk1"/>
              </a:solidFill>
              <a:latin typeface="Lato Black"/>
              <a:ea typeface="Lato Black"/>
              <a:cs typeface="Lato Black"/>
              <a:sym typeface="Lato Black"/>
            </a:endParaRPr>
          </a:p>
          <a:p>
            <a:pPr indent="0" lvl="0" marL="0" rtl="0" algn="l">
              <a:lnSpc>
                <a:spcPct val="125000"/>
              </a:lnSpc>
              <a:spcBef>
                <a:spcPts val="0"/>
              </a:spcBef>
              <a:spcAft>
                <a:spcPts val="0"/>
              </a:spcAft>
              <a:buNone/>
            </a:pPr>
            <a:r>
              <a:t/>
            </a:r>
            <a:endParaRPr sz="600">
              <a:solidFill>
                <a:schemeClr val="dk1"/>
              </a:solidFill>
            </a:endParaRPr>
          </a:p>
          <a:p>
            <a:pPr indent="0" lvl="0" marL="0" rtl="0" algn="l">
              <a:lnSpc>
                <a:spcPct val="125000"/>
              </a:lnSpc>
              <a:spcBef>
                <a:spcPts val="500"/>
              </a:spcBef>
              <a:spcAft>
                <a:spcPts val="0"/>
              </a:spcAft>
              <a:buNone/>
            </a:pPr>
            <a:r>
              <a:rPr lang="en" sz="1200">
                <a:solidFill>
                  <a:schemeClr val="dk1"/>
                </a:solidFill>
              </a:rPr>
              <a:t>Ashes from burned hardwood logs are gathered from a fireplace or woodbox stove.</a:t>
            </a:r>
            <a:endParaRPr sz="1200"/>
          </a:p>
          <a:p>
            <a:pPr indent="0" lvl="0" marL="0" rtl="0" algn="l">
              <a:lnSpc>
                <a:spcPct val="125000"/>
              </a:lnSpc>
              <a:spcBef>
                <a:spcPts val="500"/>
              </a:spcBef>
              <a:spcAft>
                <a:spcPts val="500"/>
              </a:spcAft>
              <a:buNone/>
            </a:pPr>
            <a:r>
              <a:t/>
            </a:r>
            <a:endParaRPr sz="1200">
              <a:solidFill>
                <a:schemeClr val="dk1"/>
              </a:solidFill>
              <a:latin typeface="Lato Black"/>
              <a:ea typeface="Lato Black"/>
              <a:cs typeface="Lato Black"/>
              <a:sym typeface="Lato Black"/>
            </a:endParaRPr>
          </a:p>
        </p:txBody>
      </p:sp>
      <p:pic>
        <p:nvPicPr>
          <p:cNvPr id="17" name="Google Shape;17;p3"/>
          <p:cNvPicPr preferRelativeResize="0"/>
          <p:nvPr/>
        </p:nvPicPr>
        <p:blipFill rotWithShape="1">
          <a:blip r:embed="rId2">
            <a:alphaModFix/>
          </a:blip>
          <a:srcRect b="8825" l="0" r="0" t="0"/>
          <a:stretch/>
        </p:blipFill>
        <p:spPr>
          <a:xfrm>
            <a:off x="337225" y="417925"/>
            <a:ext cx="6075151" cy="4048876"/>
          </a:xfrm>
          <a:prstGeom prst="rect">
            <a:avLst/>
          </a:prstGeom>
          <a:noFill/>
          <a:ln>
            <a:noFill/>
          </a:ln>
        </p:spPr>
      </p:pic>
    </p:spTree>
  </p:cSld>
  <p:clrMapOvr>
    <a:masterClrMapping/>
  </p:clrMapOvr>
  <p:extLst>
    <p:ext uri="{DCECCB84-F9BA-43D5-87BE-67443E8EF086}">
      <p15:sldGuideLst>
        <p15:guide id="1" pos="216">
          <p15:clr>
            <a:srgbClr val="FA7B17"/>
          </p15:clr>
        </p15:guide>
        <p15:guide id="2" orient="horz" pos="261">
          <p15:clr>
            <a:srgbClr val="FA7B17"/>
          </p15:clr>
        </p15:guide>
        <p15:guide id="3" pos="4032">
          <p15:clr>
            <a:srgbClr val="FA7B17"/>
          </p15:clr>
        </p15:guide>
        <p15:guide id="4" orient="horz" pos="281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4"/>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5"/>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6"/>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8"/>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9"/>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10"/>
          <p:cNvSpPr txBox="1"/>
          <p:nvPr>
            <p:ph idx="12" type="sldNum"/>
          </p:nvPr>
        </p:nvSpPr>
        <p:spPr>
          <a:xfrm>
            <a:off x="8617002" y="4763346"/>
            <a:ext cx="418800" cy="1992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Source Sans Pro"/>
              <a:buNone/>
              <a:defRPr sz="30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Serif Pro"/>
              <a:buChar char="●"/>
              <a:defRPr sz="1800">
                <a:solidFill>
                  <a:schemeClr val="dk2"/>
                </a:solidFill>
                <a:latin typeface="Source Serif Pro"/>
                <a:ea typeface="Source Serif Pro"/>
                <a:cs typeface="Source Serif Pro"/>
                <a:sym typeface="Source Serif Pro"/>
              </a:defRPr>
            </a:lvl1pPr>
            <a:lvl2pPr indent="-317500" lvl="1" marL="9144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2pPr>
            <a:lvl3pPr indent="-317500" lvl="2" marL="13716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3pPr>
            <a:lvl4pPr indent="-317500" lvl="3" marL="18288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4pPr>
            <a:lvl5pPr indent="-317500" lvl="4" marL="22860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5pPr>
            <a:lvl6pPr indent="-317500" lvl="5" marL="27432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6pPr>
            <a:lvl7pPr indent="-317500" lvl="6" marL="32004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7pPr>
            <a:lvl8pPr indent="-317500" lvl="7" marL="36576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8pPr>
            <a:lvl9pPr indent="-317500" lvl="8" marL="4114800">
              <a:lnSpc>
                <a:spcPct val="115000"/>
              </a:lnSpc>
              <a:spcBef>
                <a:spcPts val="0"/>
              </a:spcBef>
              <a:spcAft>
                <a:spcPts val="0"/>
              </a:spcAft>
              <a:buClr>
                <a:schemeClr val="dk2"/>
              </a:buClr>
              <a:buSzPts val="1400"/>
              <a:buFont typeface="Source Serif Pro"/>
              <a:buChar char="■"/>
              <a:defRPr>
                <a:solidFill>
                  <a:schemeClr val="dk2"/>
                </a:solidFill>
                <a:latin typeface="Source Serif Pro"/>
                <a:ea typeface="Source Serif Pro"/>
                <a:cs typeface="Source Serif Pro"/>
                <a:sym typeface="Source Serif Pro"/>
              </a:defRPr>
            </a:lvl9pPr>
          </a:lstStyle>
          <a:p/>
        </p:txBody>
      </p:sp>
      <p:grpSp>
        <p:nvGrpSpPr>
          <p:cNvPr id="8" name="Google Shape;8;p1"/>
          <p:cNvGrpSpPr/>
          <p:nvPr/>
        </p:nvGrpSpPr>
        <p:grpSpPr>
          <a:xfrm>
            <a:off x="219575" y="4812224"/>
            <a:ext cx="8690100" cy="128525"/>
            <a:chOff x="219575" y="4812224"/>
            <a:chExt cx="8690100" cy="128525"/>
          </a:xfrm>
        </p:grpSpPr>
        <p:pic>
          <p:nvPicPr>
            <p:cNvPr id="9" name="Google Shape;9;p1"/>
            <p:cNvPicPr preferRelativeResize="0"/>
            <p:nvPr/>
          </p:nvPicPr>
          <p:blipFill rotWithShape="1">
            <a:blip r:embed="rId1">
              <a:alphaModFix/>
            </a:blip>
            <a:srcRect b="0" l="0" r="0" t="0"/>
            <a:stretch/>
          </p:blipFill>
          <p:spPr>
            <a:xfrm>
              <a:off x="219575" y="4812224"/>
              <a:ext cx="2179174" cy="128525"/>
            </a:xfrm>
            <a:prstGeom prst="rect">
              <a:avLst/>
            </a:prstGeom>
            <a:noFill/>
            <a:ln>
              <a:noFill/>
            </a:ln>
          </p:spPr>
        </p:pic>
        <p:cxnSp>
          <p:nvCxnSpPr>
            <p:cNvPr id="10" name="Google Shape;10;p1"/>
            <p:cNvCxnSpPr/>
            <p:nvPr/>
          </p:nvCxnSpPr>
          <p:spPr>
            <a:xfrm>
              <a:off x="2407775" y="4909325"/>
              <a:ext cx="6501900" cy="0"/>
            </a:xfrm>
            <a:prstGeom prst="straightConnector1">
              <a:avLst/>
            </a:prstGeom>
            <a:noFill/>
            <a:ln cap="flat" cmpd="sng" w="9525">
              <a:solidFill>
                <a:srgbClr val="595959"/>
              </a:solidFill>
              <a:prstDash val="solid"/>
              <a:round/>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idx="1" type="subTitle"/>
          </p:nvPr>
        </p:nvSpPr>
        <p:spPr>
          <a:xfrm>
            <a:off x="691050" y="659475"/>
            <a:ext cx="8055900" cy="1342800"/>
          </a:xfrm>
          <a:prstGeom prst="rect">
            <a:avLst/>
          </a:prstGeom>
        </p:spPr>
        <p:txBody>
          <a:bodyPr anchorCtr="0" anchor="t" bIns="91425" lIns="0"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1700">
                <a:solidFill>
                  <a:srgbClr val="71021D"/>
                </a:solidFill>
                <a:latin typeface="Source Sans Pro"/>
                <a:ea typeface="Source Sans Pro"/>
                <a:cs typeface="Source Sans Pro"/>
                <a:sym typeface="Source Sans Pro"/>
              </a:rPr>
              <a:t>In this activity, you will…</a:t>
            </a:r>
            <a:endParaRPr b="1" sz="1700">
              <a:solidFill>
                <a:srgbClr val="71021D"/>
              </a:solidFill>
              <a:latin typeface="Source Sans Pro"/>
              <a:ea typeface="Source Sans Pro"/>
              <a:cs typeface="Source Sans Pro"/>
              <a:sym typeface="Source Sans Pro"/>
            </a:endParaRPr>
          </a:p>
          <a:p>
            <a:pPr indent="0" lvl="0" marL="0" rtl="0" algn="l">
              <a:lnSpc>
                <a:spcPct val="115000"/>
              </a:lnSpc>
              <a:spcBef>
                <a:spcPts val="0"/>
              </a:spcBef>
              <a:spcAft>
                <a:spcPts val="500"/>
              </a:spcAft>
              <a:buClr>
                <a:schemeClr val="dk1"/>
              </a:buClr>
              <a:buSzPts val="1100"/>
              <a:buFont typeface="Arial"/>
              <a:buNone/>
            </a:pPr>
            <a:r>
              <a:rPr lang="en" sz="2200">
                <a:solidFill>
                  <a:srgbClr val="0E366F"/>
                </a:solidFill>
              </a:rPr>
              <a:t>Observe</a:t>
            </a:r>
            <a:r>
              <a:rPr lang="en" sz="2200">
                <a:solidFill>
                  <a:srgbClr val="0E366F"/>
                </a:solidFill>
              </a:rPr>
              <a:t> minerals that are used by humans in everyday life</a:t>
            </a:r>
            <a:endParaRPr sz="2200">
              <a:solidFill>
                <a:srgbClr val="0E366F"/>
              </a:solidFill>
            </a:endParaRPr>
          </a:p>
        </p:txBody>
      </p:sp>
      <p:pic>
        <p:nvPicPr>
          <p:cNvPr id="59" name="Google Shape;59;p14"/>
          <p:cNvPicPr preferRelativeResize="0"/>
          <p:nvPr/>
        </p:nvPicPr>
        <p:blipFill rotWithShape="1">
          <a:blip r:embed="rId3">
            <a:alphaModFix/>
          </a:blip>
          <a:srcRect b="4346" l="0" r="79" t="17905"/>
          <a:stretch/>
        </p:blipFill>
        <p:spPr>
          <a:xfrm>
            <a:off x="691050" y="1597200"/>
            <a:ext cx="7755602" cy="2875926"/>
          </a:xfrm>
          <a:prstGeom prst="rect">
            <a:avLst/>
          </a:prstGeom>
          <a:noFill/>
          <a:ln cap="flat" cmpd="sng" w="19050">
            <a:solidFill>
              <a:srgbClr val="0E366F"/>
            </a:solidFill>
            <a:prstDash val="solid"/>
            <a:round/>
            <a:headEnd len="sm" w="sm" type="none"/>
            <a:tailEnd len="sm" w="sm" type="none"/>
          </a:ln>
        </p:spPr>
      </p:pic>
      <p:grpSp>
        <p:nvGrpSpPr>
          <p:cNvPr id="60" name="Google Shape;60;p14"/>
          <p:cNvGrpSpPr/>
          <p:nvPr/>
        </p:nvGrpSpPr>
        <p:grpSpPr>
          <a:xfrm>
            <a:off x="183175" y="199800"/>
            <a:ext cx="8836425" cy="526200"/>
            <a:chOff x="183175" y="199800"/>
            <a:chExt cx="8836425" cy="526200"/>
          </a:xfrm>
        </p:grpSpPr>
        <p:sp>
          <p:nvSpPr>
            <p:cNvPr id="61" name="Google Shape;61;p14"/>
            <p:cNvSpPr txBox="1"/>
            <p:nvPr/>
          </p:nvSpPr>
          <p:spPr>
            <a:xfrm>
              <a:off x="5473900" y="199800"/>
              <a:ext cx="3545700" cy="526200"/>
            </a:xfrm>
            <a:prstGeom prst="rect">
              <a:avLst/>
            </a:prstGeom>
            <a:noFill/>
            <a:ln>
              <a:noFill/>
            </a:ln>
          </p:spPr>
          <p:txBody>
            <a:bodyPr anchorCtr="0" anchor="t" bIns="91425" lIns="91425" spcFirstLastPara="1" rIns="91425" wrap="square" tIns="91425">
              <a:noAutofit/>
            </a:bodyPr>
            <a:lstStyle/>
            <a:p>
              <a:pPr indent="0" lvl="0" marL="0" rtl="0" algn="r">
                <a:lnSpc>
                  <a:spcPct val="125000"/>
                </a:lnSpc>
                <a:spcBef>
                  <a:spcPts val="0"/>
                </a:spcBef>
                <a:spcAft>
                  <a:spcPts val="0"/>
                </a:spcAft>
                <a:buClr>
                  <a:srgbClr val="000000"/>
                </a:buClr>
                <a:buSzPts val="1100"/>
                <a:buFont typeface="Arial"/>
                <a:buNone/>
              </a:pPr>
              <a:r>
                <a:rPr lang="en" sz="1100">
                  <a:solidFill>
                    <a:schemeClr val="dk1"/>
                  </a:solidFill>
                  <a:latin typeface="Source Serif Pro"/>
                  <a:ea typeface="Source Serif Pro"/>
                  <a:cs typeface="Source Serif Pro"/>
                  <a:sym typeface="Source Serif Pro"/>
                </a:rPr>
                <a:t>Mignone Halls of Gems and Minerals </a:t>
              </a:r>
              <a:endParaRPr sz="1100">
                <a:solidFill>
                  <a:schemeClr val="dk1"/>
                </a:solidFill>
                <a:latin typeface="Source Serif Pro"/>
                <a:ea typeface="Source Serif Pro"/>
                <a:cs typeface="Source Serif Pro"/>
                <a:sym typeface="Source Serif Pro"/>
              </a:endParaRPr>
            </a:p>
            <a:p>
              <a:pPr indent="0" lvl="0" marL="0" rtl="0" algn="r">
                <a:lnSpc>
                  <a:spcPct val="125000"/>
                </a:lnSpc>
                <a:spcBef>
                  <a:spcPts val="0"/>
                </a:spcBef>
                <a:spcAft>
                  <a:spcPts val="0"/>
                </a:spcAft>
                <a:buClr>
                  <a:srgbClr val="000000"/>
                </a:buClr>
                <a:buSzPts val="1100"/>
                <a:buFont typeface="Arial"/>
                <a:buNone/>
              </a:pPr>
              <a:r>
                <a:rPr lang="en" sz="1000">
                  <a:solidFill>
                    <a:schemeClr val="dk1"/>
                  </a:solidFill>
                  <a:latin typeface="Source Sans Pro"/>
                  <a:ea typeface="Source Sans Pro"/>
                  <a:cs typeface="Source Sans Pro"/>
                  <a:sym typeface="Source Sans Pro"/>
                </a:rPr>
                <a:t>GRADES 9–12 • PHYSICAL SCIENCE</a:t>
              </a:r>
              <a:endParaRPr sz="1000">
                <a:solidFill>
                  <a:schemeClr val="dk1"/>
                </a:solidFill>
                <a:latin typeface="Source Sans Pro"/>
                <a:ea typeface="Source Sans Pro"/>
                <a:cs typeface="Source Sans Pro"/>
                <a:sym typeface="Source Sans Pro"/>
              </a:endParaRPr>
            </a:p>
          </p:txBody>
        </p:sp>
        <p:cxnSp>
          <p:nvCxnSpPr>
            <p:cNvPr id="62" name="Google Shape;62;p14"/>
            <p:cNvCxnSpPr/>
            <p:nvPr/>
          </p:nvCxnSpPr>
          <p:spPr>
            <a:xfrm rot="10800000">
              <a:off x="183175" y="417125"/>
              <a:ext cx="64065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456250" y="1394950"/>
            <a:ext cx="8239200" cy="21033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n" sz="6000">
                <a:solidFill>
                  <a:srgbClr val="71021D"/>
                </a:solidFill>
              </a:rPr>
              <a:t>Part 2</a:t>
            </a:r>
            <a:endParaRPr sz="6000">
              <a:solidFill>
                <a:srgbClr val="71021D"/>
              </a:solidFill>
            </a:endParaRPr>
          </a:p>
          <a:p>
            <a:pPr indent="0" lvl="0" marL="0" rtl="0" algn="ctr">
              <a:spcBef>
                <a:spcPts val="500"/>
              </a:spcBef>
              <a:spcAft>
                <a:spcPts val="0"/>
              </a:spcAft>
              <a:buClr>
                <a:schemeClr val="dk1"/>
              </a:buClr>
              <a:buSzPts val="1100"/>
              <a:buFont typeface="Arial"/>
              <a:buNone/>
            </a:pPr>
            <a:r>
              <a:rPr lang="en" sz="3000">
                <a:solidFill>
                  <a:srgbClr val="0E366F"/>
                </a:solidFill>
                <a:latin typeface="Source Serif Pro"/>
                <a:ea typeface="Source Serif Pro"/>
                <a:cs typeface="Source Serif Pro"/>
                <a:sym typeface="Source Serif Pro"/>
              </a:rPr>
              <a:t>After</a:t>
            </a:r>
            <a:r>
              <a:rPr lang="en" sz="3000">
                <a:solidFill>
                  <a:srgbClr val="0E366F"/>
                </a:solidFill>
                <a:latin typeface="Source Serif Pro"/>
                <a:ea typeface="Source Serif Pro"/>
                <a:cs typeface="Source Serif Pro"/>
                <a:sym typeface="Source Serif Pro"/>
              </a:rPr>
              <a:t> the Museum Visit</a:t>
            </a:r>
            <a:endParaRPr sz="6000">
              <a:solidFill>
                <a:srgbClr val="71021D"/>
              </a:solidFill>
              <a:latin typeface="Source Serif Pro"/>
              <a:ea typeface="Source Serif Pro"/>
              <a:cs typeface="Source Serif Pro"/>
              <a:sym typeface="Source Serif Pro"/>
            </a:endParaRPr>
          </a:p>
        </p:txBody>
      </p:sp>
      <p:grpSp>
        <p:nvGrpSpPr>
          <p:cNvPr id="120" name="Google Shape;120;p23"/>
          <p:cNvGrpSpPr/>
          <p:nvPr/>
        </p:nvGrpSpPr>
        <p:grpSpPr>
          <a:xfrm>
            <a:off x="183175" y="199800"/>
            <a:ext cx="8836425" cy="526200"/>
            <a:chOff x="183175" y="199800"/>
            <a:chExt cx="8836425" cy="526200"/>
          </a:xfrm>
        </p:grpSpPr>
        <p:sp>
          <p:nvSpPr>
            <p:cNvPr id="121" name="Google Shape;121;p23"/>
            <p:cNvSpPr txBox="1"/>
            <p:nvPr/>
          </p:nvSpPr>
          <p:spPr>
            <a:xfrm>
              <a:off x="5473900" y="199800"/>
              <a:ext cx="3545700" cy="526200"/>
            </a:xfrm>
            <a:prstGeom prst="rect">
              <a:avLst/>
            </a:prstGeom>
            <a:noFill/>
            <a:ln>
              <a:noFill/>
            </a:ln>
          </p:spPr>
          <p:txBody>
            <a:bodyPr anchorCtr="0" anchor="t" bIns="91425" lIns="91425" spcFirstLastPara="1" rIns="91425" wrap="square" tIns="91425">
              <a:noAutofit/>
            </a:bodyPr>
            <a:lstStyle/>
            <a:p>
              <a:pPr indent="0" lvl="0" marL="0" rtl="0" algn="r">
                <a:lnSpc>
                  <a:spcPct val="125000"/>
                </a:lnSpc>
                <a:spcBef>
                  <a:spcPts val="0"/>
                </a:spcBef>
                <a:spcAft>
                  <a:spcPts val="0"/>
                </a:spcAft>
                <a:buClr>
                  <a:schemeClr val="dk1"/>
                </a:buClr>
                <a:buSzPts val="1100"/>
                <a:buFont typeface="Arial"/>
                <a:buNone/>
              </a:pPr>
              <a:r>
                <a:rPr lang="en" sz="1100">
                  <a:solidFill>
                    <a:schemeClr val="dk1"/>
                  </a:solidFill>
                  <a:latin typeface="Source Serif Pro"/>
                  <a:ea typeface="Source Serif Pro"/>
                  <a:cs typeface="Source Serif Pro"/>
                  <a:sym typeface="Source Serif Pro"/>
                </a:rPr>
                <a:t>Mignone Halls of Gems and Minerals </a:t>
              </a:r>
              <a:endParaRPr sz="1100">
                <a:solidFill>
                  <a:schemeClr val="dk1"/>
                </a:solidFill>
                <a:latin typeface="Source Serif Pro"/>
                <a:ea typeface="Source Serif Pro"/>
                <a:cs typeface="Source Serif Pro"/>
                <a:sym typeface="Source Serif Pro"/>
              </a:endParaRPr>
            </a:p>
            <a:p>
              <a:pPr indent="0" lvl="0" marL="0" rtl="0" algn="r">
                <a:lnSpc>
                  <a:spcPct val="125000"/>
                </a:lnSpc>
                <a:spcBef>
                  <a:spcPts val="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GRADES 9–12 • PHYSICAL SCIENCE</a:t>
              </a:r>
              <a:endParaRPr sz="1000">
                <a:solidFill>
                  <a:schemeClr val="dk1"/>
                </a:solidFill>
                <a:latin typeface="Source Sans Pro"/>
                <a:ea typeface="Source Sans Pro"/>
                <a:cs typeface="Source Sans Pro"/>
                <a:sym typeface="Source Sans Pro"/>
              </a:endParaRPr>
            </a:p>
            <a:p>
              <a:pPr indent="0" lvl="0" marL="0" rtl="0" algn="r">
                <a:lnSpc>
                  <a:spcPct val="125000"/>
                </a:lnSpc>
                <a:spcBef>
                  <a:spcPts val="0"/>
                </a:spcBef>
                <a:spcAft>
                  <a:spcPts val="0"/>
                </a:spcAft>
                <a:buClr>
                  <a:srgbClr val="000000"/>
                </a:buClr>
                <a:buSzPts val="1100"/>
                <a:buFont typeface="Arial"/>
                <a:buNone/>
              </a:pPr>
              <a:r>
                <a:t/>
              </a:r>
              <a:endParaRPr sz="1100">
                <a:solidFill>
                  <a:schemeClr val="dk1"/>
                </a:solidFill>
                <a:latin typeface="Source Serif Pro"/>
                <a:ea typeface="Source Serif Pro"/>
                <a:cs typeface="Source Serif Pro"/>
                <a:sym typeface="Source Serif Pro"/>
              </a:endParaRPr>
            </a:p>
          </p:txBody>
        </p:sp>
        <p:cxnSp>
          <p:nvCxnSpPr>
            <p:cNvPr id="122" name="Google Shape;122;p23"/>
            <p:cNvCxnSpPr/>
            <p:nvPr/>
          </p:nvCxnSpPr>
          <p:spPr>
            <a:xfrm rot="10800000">
              <a:off x="183175" y="417125"/>
              <a:ext cx="64065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idx="1" type="subTitle"/>
          </p:nvPr>
        </p:nvSpPr>
        <p:spPr>
          <a:xfrm>
            <a:off x="457200" y="229300"/>
            <a:ext cx="4819800" cy="1565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71021D"/>
                </a:solidFill>
                <a:latin typeface="Source Sans Pro"/>
                <a:ea typeface="Source Sans Pro"/>
                <a:cs typeface="Source Sans Pro"/>
                <a:sym typeface="Source Sans Pro"/>
              </a:rPr>
              <a:t>What connections can you make between this mineral’s usage and its properties and chemical composition?</a:t>
            </a:r>
            <a:br>
              <a:rPr b="1" lang="en" sz="1500">
                <a:solidFill>
                  <a:srgbClr val="71021D"/>
                </a:solidFill>
                <a:latin typeface="Source Sans Pro"/>
                <a:ea typeface="Source Sans Pro"/>
                <a:cs typeface="Source Sans Pro"/>
                <a:sym typeface="Source Sans Pro"/>
              </a:rPr>
            </a:br>
            <a:endParaRPr b="1" sz="600">
              <a:solidFill>
                <a:srgbClr val="71021D"/>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0E366F"/>
                </a:solidFill>
                <a:latin typeface="Source Sans Pro"/>
                <a:ea typeface="Source Sans Pro"/>
                <a:cs typeface="Source Sans Pro"/>
                <a:sym typeface="Source Sans Pro"/>
              </a:rPr>
              <a:t>Support your inference based on what you learned. </a:t>
            </a:r>
            <a:endParaRPr sz="1400">
              <a:solidFill>
                <a:srgbClr val="71021D"/>
              </a:solidFill>
              <a:latin typeface="Source Sans Pro"/>
              <a:ea typeface="Source Sans Pro"/>
              <a:cs typeface="Source Sans Pro"/>
              <a:sym typeface="Source Sans Pro"/>
            </a:endParaRPr>
          </a:p>
          <a:p>
            <a:pPr indent="0" lvl="0" marL="0" rtl="0" algn="l">
              <a:lnSpc>
                <a:spcPct val="150000"/>
              </a:lnSpc>
              <a:spcBef>
                <a:spcPts val="0"/>
              </a:spcBef>
              <a:spcAft>
                <a:spcPts val="500"/>
              </a:spcAft>
              <a:buNone/>
            </a:pPr>
            <a:r>
              <a:t/>
            </a:r>
            <a:endParaRPr b="1" sz="1500">
              <a:solidFill>
                <a:srgbClr val="0E366F"/>
              </a:solidFill>
            </a:endParaRPr>
          </a:p>
        </p:txBody>
      </p:sp>
      <p:sp>
        <p:nvSpPr>
          <p:cNvPr id="128" name="Google Shape;128;p24"/>
          <p:cNvSpPr txBox="1"/>
          <p:nvPr>
            <p:ph idx="1" type="subTitle"/>
          </p:nvPr>
        </p:nvSpPr>
        <p:spPr>
          <a:xfrm>
            <a:off x="457200" y="1368525"/>
            <a:ext cx="3086400" cy="3192900"/>
          </a:xfrm>
          <a:prstGeom prst="rect">
            <a:avLst/>
          </a:prstGeom>
          <a:solidFill>
            <a:srgbClr val="78909C">
              <a:alpha val="36080"/>
            </a:srgbClr>
          </a:solidFill>
        </p:spPr>
        <p:txBody>
          <a:bodyPr anchorCtr="0" anchor="t" bIns="182875" lIns="182875" spcFirstLastPara="1" rIns="182875" wrap="square" tIns="18287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HALITE</a:t>
            </a:r>
            <a:endParaRPr sz="13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Uses: </a:t>
            </a:r>
            <a:r>
              <a:rPr lang="en" sz="1200">
                <a:solidFill>
                  <a:schemeClr val="dk1"/>
                </a:solidFill>
                <a:latin typeface="Source Sans Pro"/>
                <a:ea typeface="Source Sans Pro"/>
                <a:cs typeface="Source Sans Pro"/>
                <a:sym typeface="Source Sans Pro"/>
              </a:rPr>
              <a:t>deicing streets and sidewalks</a:t>
            </a:r>
            <a:endParaRPr sz="1300">
              <a:solidFill>
                <a:srgbClr val="0E366F"/>
              </a:solidFill>
            </a:endParaRPr>
          </a:p>
          <a:p>
            <a:pPr indent="0" lvl="0" marL="0" marR="0" rtl="0" algn="l">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Chemical Formula:</a:t>
            </a:r>
            <a:r>
              <a:rPr lang="en" sz="1200">
                <a:solidFill>
                  <a:schemeClr val="dk1"/>
                </a:solidFill>
                <a:latin typeface="Source Sans Pro"/>
                <a:ea typeface="Source Sans Pro"/>
                <a:cs typeface="Source Sans Pro"/>
                <a:sym typeface="Source Sans Pro"/>
              </a:rPr>
              <a:t> NaCL</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Hardness: </a:t>
            </a:r>
            <a:r>
              <a:rPr lang="en" sz="1200">
                <a:solidFill>
                  <a:schemeClr val="dk1"/>
                </a:solidFill>
                <a:latin typeface="Source Sans Pro"/>
                <a:ea typeface="Source Sans Pro"/>
                <a:cs typeface="Source Sans Pro"/>
                <a:sym typeface="Source Sans Pro"/>
              </a:rPr>
              <a:t>2</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Cleavage &amp; Fracture: </a:t>
            </a:r>
            <a:r>
              <a:rPr lang="en" sz="1200">
                <a:solidFill>
                  <a:schemeClr val="dk1"/>
                </a:solidFill>
                <a:latin typeface="Source Sans Pro"/>
                <a:ea typeface="Source Sans Pro"/>
                <a:cs typeface="Source Sans Pro"/>
                <a:sym typeface="Source Sans Pro"/>
              </a:rPr>
              <a:t>3 perfect at 90°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Tenacity: </a:t>
            </a:r>
            <a:r>
              <a:rPr lang="en" sz="1200">
                <a:solidFill>
                  <a:schemeClr val="dk1"/>
                </a:solidFill>
                <a:latin typeface="Source Sans Pro"/>
                <a:ea typeface="Source Sans Pro"/>
                <a:cs typeface="Source Sans Pro"/>
                <a:sym typeface="Source Sans Pro"/>
              </a:rPr>
              <a:t>brittle, easily shattered</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Color</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clear or white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Transparency</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transparent to translucent</a:t>
            </a:r>
            <a:endParaRPr sz="1300">
              <a:solidFill>
                <a:srgbClr val="0E366F"/>
              </a:solidFill>
            </a:endParaRPr>
          </a:p>
          <a:p>
            <a:pPr indent="0" lvl="0" marL="0" rtl="0" algn="l">
              <a:lnSpc>
                <a:spcPct val="115000"/>
              </a:lnSpc>
              <a:spcBef>
                <a:spcPts val="100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1000"/>
              </a:spcAft>
              <a:buNone/>
            </a:pPr>
            <a:r>
              <a:t/>
            </a:r>
            <a:endParaRPr sz="1300">
              <a:solidFill>
                <a:schemeClr val="dk1"/>
              </a:solidFill>
              <a:latin typeface="Source Sans Pro"/>
              <a:ea typeface="Source Sans Pro"/>
              <a:cs typeface="Source Sans Pro"/>
              <a:sym typeface="Source Sans Pro"/>
            </a:endParaRPr>
          </a:p>
        </p:txBody>
      </p:sp>
      <p:pic>
        <p:nvPicPr>
          <p:cNvPr id="129" name="Google Shape;129;p24"/>
          <p:cNvPicPr preferRelativeResize="0"/>
          <p:nvPr/>
        </p:nvPicPr>
        <p:blipFill>
          <a:blip r:embed="rId3">
            <a:alphaModFix/>
          </a:blip>
          <a:stretch>
            <a:fillRect/>
          </a:stretch>
        </p:blipFill>
        <p:spPr>
          <a:xfrm>
            <a:off x="3714086" y="1170125"/>
            <a:ext cx="5191967" cy="3455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3902250" y="605825"/>
            <a:ext cx="5153174" cy="4180725"/>
          </a:xfrm>
          <a:prstGeom prst="rect">
            <a:avLst/>
          </a:prstGeom>
          <a:noFill/>
          <a:ln>
            <a:noFill/>
          </a:ln>
        </p:spPr>
      </p:pic>
      <p:sp>
        <p:nvSpPr>
          <p:cNvPr id="135" name="Google Shape;135;p25"/>
          <p:cNvSpPr txBox="1"/>
          <p:nvPr>
            <p:ph idx="1" type="subTitle"/>
          </p:nvPr>
        </p:nvSpPr>
        <p:spPr>
          <a:xfrm>
            <a:off x="457200" y="229300"/>
            <a:ext cx="4819800" cy="1565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71021D"/>
                </a:solidFill>
                <a:latin typeface="Source Sans Pro"/>
                <a:ea typeface="Source Sans Pro"/>
                <a:cs typeface="Source Sans Pro"/>
                <a:sym typeface="Source Sans Pro"/>
              </a:rPr>
              <a:t>What connections can you make between this mineral’s usage and its properties and chemical composition?</a:t>
            </a:r>
            <a:br>
              <a:rPr b="1" lang="en" sz="1500">
                <a:solidFill>
                  <a:srgbClr val="71021D"/>
                </a:solidFill>
                <a:latin typeface="Source Sans Pro"/>
                <a:ea typeface="Source Sans Pro"/>
                <a:cs typeface="Source Sans Pro"/>
                <a:sym typeface="Source Sans Pro"/>
              </a:rPr>
            </a:br>
            <a:endParaRPr b="1" sz="600">
              <a:solidFill>
                <a:srgbClr val="71021D"/>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0E366F"/>
                </a:solidFill>
                <a:latin typeface="Source Sans Pro"/>
                <a:ea typeface="Source Sans Pro"/>
                <a:cs typeface="Source Sans Pro"/>
                <a:sym typeface="Source Sans Pro"/>
              </a:rPr>
              <a:t>Support your inference based on what you learned. </a:t>
            </a:r>
            <a:endParaRPr sz="1400">
              <a:solidFill>
                <a:srgbClr val="71021D"/>
              </a:solidFill>
              <a:latin typeface="Source Sans Pro"/>
              <a:ea typeface="Source Sans Pro"/>
              <a:cs typeface="Source Sans Pro"/>
              <a:sym typeface="Source Sans Pro"/>
            </a:endParaRPr>
          </a:p>
          <a:p>
            <a:pPr indent="0" lvl="0" marL="0" rtl="0" algn="l">
              <a:lnSpc>
                <a:spcPct val="150000"/>
              </a:lnSpc>
              <a:spcBef>
                <a:spcPts val="0"/>
              </a:spcBef>
              <a:spcAft>
                <a:spcPts val="500"/>
              </a:spcAft>
              <a:buNone/>
            </a:pPr>
            <a:r>
              <a:t/>
            </a:r>
            <a:endParaRPr b="1" sz="1500">
              <a:solidFill>
                <a:srgbClr val="0E366F"/>
              </a:solidFill>
            </a:endParaRPr>
          </a:p>
        </p:txBody>
      </p:sp>
      <p:sp>
        <p:nvSpPr>
          <p:cNvPr id="136" name="Google Shape;136;p25"/>
          <p:cNvSpPr txBox="1"/>
          <p:nvPr>
            <p:ph idx="1" type="subTitle"/>
          </p:nvPr>
        </p:nvSpPr>
        <p:spPr>
          <a:xfrm>
            <a:off x="457200" y="1368525"/>
            <a:ext cx="3316800" cy="3192900"/>
          </a:xfrm>
          <a:prstGeom prst="rect">
            <a:avLst/>
          </a:prstGeom>
          <a:solidFill>
            <a:srgbClr val="78909C">
              <a:alpha val="36080"/>
            </a:srgbClr>
          </a:solidFill>
        </p:spPr>
        <p:txBody>
          <a:bodyPr anchorCtr="0" anchor="t" bIns="182875" lIns="182875" spcFirstLastPara="1" rIns="182875" wrap="square" tIns="182875">
            <a:noAutofit/>
          </a:bodyPr>
          <a:lstStyle/>
          <a:p>
            <a:pPr indent="0" lvl="0" marL="0" rtl="0" algn="l">
              <a:lnSpc>
                <a:spcPct val="115000"/>
              </a:lnSpc>
              <a:spcBef>
                <a:spcPts val="0"/>
              </a:spcBef>
              <a:spcAft>
                <a:spcPts val="0"/>
              </a:spcAft>
              <a:buNone/>
            </a:pPr>
            <a:r>
              <a:rPr lang="en" sz="1300">
                <a:solidFill>
                  <a:schemeClr val="dk1"/>
                </a:solidFill>
                <a:latin typeface="Source Sans Pro"/>
                <a:ea typeface="Source Sans Pro"/>
                <a:cs typeface="Source Sans Pro"/>
                <a:sym typeface="Source Sans Pro"/>
              </a:rPr>
              <a:t>APATITE</a:t>
            </a:r>
            <a:endParaRPr sz="13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Uses: </a:t>
            </a:r>
            <a:r>
              <a:rPr lang="en" sz="1200">
                <a:solidFill>
                  <a:schemeClr val="dk1"/>
                </a:solidFill>
                <a:latin typeface="Source Sans Pro"/>
                <a:ea typeface="Source Sans Pro"/>
                <a:cs typeface="Source Sans Pro"/>
                <a:sym typeface="Source Sans Pro"/>
              </a:rPr>
              <a:t>decorative jewelry</a:t>
            </a:r>
            <a:endParaRPr sz="1200">
              <a:solidFill>
                <a:srgbClr val="0E366F"/>
              </a:solidFill>
            </a:endParaRPr>
          </a:p>
          <a:p>
            <a:pPr indent="0" lvl="0" marL="0" marR="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Chemical Formula:</a:t>
            </a:r>
            <a:r>
              <a:rPr lang="en" sz="1200">
                <a:solidFill>
                  <a:schemeClr val="dk1"/>
                </a:solidFill>
                <a:latin typeface="Source Sans Pro"/>
                <a:ea typeface="Source Sans Pro"/>
                <a:cs typeface="Source Sans Pro"/>
                <a:sym typeface="Source Sans Pro"/>
              </a:rPr>
              <a:t> Ca</a:t>
            </a:r>
            <a:r>
              <a:rPr baseline="-25000" lang="en" sz="1200">
                <a:solidFill>
                  <a:schemeClr val="dk1"/>
                </a:solidFill>
                <a:latin typeface="Source Sans Pro"/>
                <a:ea typeface="Source Sans Pro"/>
                <a:cs typeface="Source Sans Pro"/>
                <a:sym typeface="Source Sans Pro"/>
              </a:rPr>
              <a:t>5</a:t>
            </a:r>
            <a:r>
              <a:rPr lang="en" sz="1200">
                <a:solidFill>
                  <a:schemeClr val="dk1"/>
                </a:solidFill>
                <a:latin typeface="Source Sans Pro"/>
                <a:ea typeface="Source Sans Pro"/>
                <a:cs typeface="Source Sans Pro"/>
                <a:sym typeface="Source Sans Pro"/>
              </a:rPr>
              <a:t>(PO</a:t>
            </a:r>
            <a:r>
              <a:rPr baseline="-25000" lang="en" sz="1200">
                <a:solidFill>
                  <a:schemeClr val="dk1"/>
                </a:solidFill>
                <a:latin typeface="Source Sans Pro"/>
                <a:ea typeface="Source Sans Pro"/>
                <a:cs typeface="Source Sans Pro"/>
                <a:sym typeface="Source Sans Pro"/>
              </a:rPr>
              <a:t>4</a:t>
            </a:r>
            <a:r>
              <a:rPr lang="en" sz="1200">
                <a:solidFill>
                  <a:schemeClr val="dk1"/>
                </a:solidFill>
                <a:latin typeface="Source Sans Pro"/>
                <a:ea typeface="Source Sans Pro"/>
                <a:cs typeface="Source Sans Pro"/>
                <a:sym typeface="Source Sans Pro"/>
              </a:rPr>
              <a:t>)</a:t>
            </a:r>
            <a:r>
              <a:rPr baseline="-25000" lang="en" sz="1200">
                <a:solidFill>
                  <a:schemeClr val="dk1"/>
                </a:solidFill>
                <a:latin typeface="Source Sans Pro"/>
                <a:ea typeface="Source Sans Pro"/>
                <a:cs typeface="Source Sans Pro"/>
                <a:sym typeface="Source Sans Pro"/>
              </a:rPr>
              <a:t>3</a:t>
            </a:r>
            <a:r>
              <a:rPr lang="en" sz="1200">
                <a:solidFill>
                  <a:schemeClr val="dk1"/>
                </a:solidFill>
                <a:latin typeface="Source Sans Pro"/>
                <a:ea typeface="Source Sans Pro"/>
                <a:cs typeface="Source Sans Pro"/>
                <a:sym typeface="Source Sans Pro"/>
              </a:rPr>
              <a:t>(Cl/F/OH)</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Hardness: </a:t>
            </a:r>
            <a:r>
              <a:rPr lang="en" sz="1200">
                <a:solidFill>
                  <a:schemeClr val="dk1"/>
                </a:solidFill>
                <a:latin typeface="Source Sans Pro"/>
                <a:ea typeface="Source Sans Pro"/>
                <a:cs typeface="Source Sans Pro"/>
                <a:sym typeface="Source Sans Pro"/>
              </a:rPr>
              <a:t>5</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Cleavage &amp; Fracture: </a:t>
            </a:r>
            <a:r>
              <a:rPr lang="en" sz="1200">
                <a:solidFill>
                  <a:schemeClr val="dk1"/>
                </a:solidFill>
                <a:latin typeface="Source Sans Pro"/>
                <a:ea typeface="Source Sans Pro"/>
                <a:cs typeface="Source Sans Pro"/>
                <a:sym typeface="Source Sans Pro"/>
              </a:rPr>
              <a:t>good cleavage in one direction (can be easily split along a flat plane)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Color</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vivid color, e.g. green, blue, yellow, pink</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Transparency: </a:t>
            </a:r>
            <a:r>
              <a:rPr lang="en" sz="1200">
                <a:solidFill>
                  <a:schemeClr val="dk1"/>
                </a:solidFill>
                <a:latin typeface="Source Sans Pro"/>
                <a:ea typeface="Source Sans Pro"/>
                <a:cs typeface="Source Sans Pro"/>
                <a:sym typeface="Source Sans Pro"/>
              </a:rPr>
              <a:t>usually transparent to translucent; some varieties opaque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1000"/>
              </a:spcAft>
              <a:buNone/>
            </a:pPr>
            <a:r>
              <a:t/>
            </a:r>
            <a:endParaRPr sz="1100">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idx="1" type="subTitle"/>
          </p:nvPr>
        </p:nvSpPr>
        <p:spPr>
          <a:xfrm>
            <a:off x="457200" y="229300"/>
            <a:ext cx="4819800" cy="1565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71021D"/>
                </a:solidFill>
                <a:latin typeface="Source Sans Pro"/>
                <a:ea typeface="Source Sans Pro"/>
                <a:cs typeface="Source Sans Pro"/>
                <a:sym typeface="Source Sans Pro"/>
              </a:rPr>
              <a:t>What connections can you make between this mineral’s usage and its properties and chemical composition?</a:t>
            </a:r>
            <a:br>
              <a:rPr b="1" lang="en" sz="1500">
                <a:solidFill>
                  <a:srgbClr val="71021D"/>
                </a:solidFill>
                <a:latin typeface="Source Sans Pro"/>
                <a:ea typeface="Source Sans Pro"/>
                <a:cs typeface="Source Sans Pro"/>
                <a:sym typeface="Source Sans Pro"/>
              </a:rPr>
            </a:br>
            <a:endParaRPr b="1" sz="600">
              <a:solidFill>
                <a:srgbClr val="71021D"/>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0E366F"/>
                </a:solidFill>
                <a:latin typeface="Source Sans Pro"/>
                <a:ea typeface="Source Sans Pro"/>
                <a:cs typeface="Source Sans Pro"/>
                <a:sym typeface="Source Sans Pro"/>
              </a:rPr>
              <a:t>Support your inference based on what you learned. </a:t>
            </a:r>
            <a:endParaRPr sz="1400">
              <a:solidFill>
                <a:srgbClr val="71021D"/>
              </a:solidFill>
              <a:latin typeface="Source Sans Pro"/>
              <a:ea typeface="Source Sans Pro"/>
              <a:cs typeface="Source Sans Pro"/>
              <a:sym typeface="Source Sans Pro"/>
            </a:endParaRPr>
          </a:p>
          <a:p>
            <a:pPr indent="0" lvl="0" marL="0" rtl="0" algn="l">
              <a:lnSpc>
                <a:spcPct val="150000"/>
              </a:lnSpc>
              <a:spcBef>
                <a:spcPts val="0"/>
              </a:spcBef>
              <a:spcAft>
                <a:spcPts val="500"/>
              </a:spcAft>
              <a:buNone/>
            </a:pPr>
            <a:r>
              <a:t/>
            </a:r>
            <a:endParaRPr b="1" sz="1500">
              <a:solidFill>
                <a:srgbClr val="0E366F"/>
              </a:solidFill>
            </a:endParaRPr>
          </a:p>
        </p:txBody>
      </p:sp>
      <p:sp>
        <p:nvSpPr>
          <p:cNvPr id="142" name="Google Shape;142;p26"/>
          <p:cNvSpPr txBox="1"/>
          <p:nvPr>
            <p:ph idx="1" type="subTitle"/>
          </p:nvPr>
        </p:nvSpPr>
        <p:spPr>
          <a:xfrm>
            <a:off x="457200" y="1368525"/>
            <a:ext cx="3365400" cy="3350100"/>
          </a:xfrm>
          <a:prstGeom prst="rect">
            <a:avLst/>
          </a:prstGeom>
          <a:solidFill>
            <a:srgbClr val="78909C">
              <a:alpha val="36080"/>
            </a:srgbClr>
          </a:solidFill>
        </p:spPr>
        <p:txBody>
          <a:bodyPr anchorCtr="0" anchor="t" bIns="182875" lIns="182875" spcFirstLastPara="1" rIns="182875" wrap="square" tIns="182875">
            <a:noAutofit/>
          </a:bodyPr>
          <a:lstStyle/>
          <a:p>
            <a:pPr indent="0" lvl="0" marL="0" rtl="0" algn="l">
              <a:lnSpc>
                <a:spcPct val="115000"/>
              </a:lnSpc>
              <a:spcBef>
                <a:spcPts val="0"/>
              </a:spcBef>
              <a:spcAft>
                <a:spcPts val="0"/>
              </a:spcAft>
              <a:buNone/>
            </a:pPr>
            <a:r>
              <a:rPr lang="en" sz="1300">
                <a:solidFill>
                  <a:schemeClr val="dk1"/>
                </a:solidFill>
                <a:latin typeface="Source Sans Pro"/>
                <a:ea typeface="Source Sans Pro"/>
                <a:cs typeface="Source Sans Pro"/>
                <a:sym typeface="Source Sans Pro"/>
              </a:rPr>
              <a:t>DIAMOND</a:t>
            </a:r>
            <a:endParaRPr sz="13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Uses: </a:t>
            </a:r>
            <a:r>
              <a:rPr lang="en" sz="1200">
                <a:solidFill>
                  <a:schemeClr val="dk1"/>
                </a:solidFill>
                <a:latin typeface="Source Sans Pro"/>
                <a:ea typeface="Source Sans Pro"/>
                <a:cs typeface="Source Sans Pro"/>
                <a:sym typeface="Source Sans Pro"/>
              </a:rPr>
              <a:t>jewelry; industrial uses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(drilling, cutting, grinding, polishing)</a:t>
            </a:r>
            <a:endParaRPr sz="1300">
              <a:solidFill>
                <a:srgbClr val="0E366F"/>
              </a:solidFill>
            </a:endParaRPr>
          </a:p>
          <a:p>
            <a:pPr indent="0" lvl="0" marL="0" marR="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Chemical Formula:</a:t>
            </a:r>
            <a:r>
              <a:rPr lang="en" sz="1200">
                <a:solidFill>
                  <a:schemeClr val="dk1"/>
                </a:solidFill>
                <a:latin typeface="Source Sans Pro"/>
                <a:ea typeface="Source Sans Pro"/>
                <a:cs typeface="Source Sans Pro"/>
                <a:sym typeface="Source Sans Pro"/>
              </a:rPr>
              <a:t> C</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Hardness: </a:t>
            </a:r>
            <a:r>
              <a:rPr lang="en" sz="1200">
                <a:solidFill>
                  <a:schemeClr val="dk1"/>
                </a:solidFill>
                <a:latin typeface="Source Sans Pro"/>
                <a:ea typeface="Source Sans Pro"/>
                <a:cs typeface="Source Sans Pro"/>
                <a:sym typeface="Source Sans Pro"/>
              </a:rPr>
              <a:t>10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Cleavage &amp; Fracture: </a:t>
            </a:r>
            <a:r>
              <a:rPr lang="en" sz="1200">
                <a:solidFill>
                  <a:schemeClr val="dk1"/>
                </a:solidFill>
                <a:latin typeface="Source Sans Pro"/>
                <a:ea typeface="Source Sans Pro"/>
                <a:cs typeface="Source Sans Pro"/>
                <a:sym typeface="Source Sans Pro"/>
              </a:rPr>
              <a:t>4 cleavage planes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(can split into 4 pieces)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Optical Properties:</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high refraction; high luster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Color</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white, yellow, blue, pink</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1200">
                <a:solidFill>
                  <a:schemeClr val="dk1"/>
                </a:solidFill>
                <a:latin typeface="Source Sans Pro"/>
                <a:ea typeface="Source Sans Pro"/>
                <a:cs typeface="Source Sans Pro"/>
                <a:sym typeface="Source Sans Pro"/>
              </a:rPr>
              <a:t>Transparency</a:t>
            </a:r>
            <a:r>
              <a:rPr lang="en" sz="1200">
                <a:solidFill>
                  <a:schemeClr val="dk1"/>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transparent</a:t>
            </a:r>
            <a:endParaRPr sz="1300">
              <a:solidFill>
                <a:srgbClr val="0E366F"/>
              </a:solidFill>
            </a:endParaRPr>
          </a:p>
          <a:p>
            <a:pPr indent="0" lvl="0" marL="0" rtl="0" algn="l">
              <a:lnSpc>
                <a:spcPct val="115000"/>
              </a:lnSpc>
              <a:spcBef>
                <a:spcPts val="100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1000"/>
              </a:spcAft>
              <a:buNone/>
            </a:pPr>
            <a:r>
              <a:t/>
            </a:r>
            <a:endParaRPr sz="1300">
              <a:solidFill>
                <a:schemeClr val="dk1"/>
              </a:solidFill>
              <a:latin typeface="Source Sans Pro"/>
              <a:ea typeface="Source Sans Pro"/>
              <a:cs typeface="Source Sans Pro"/>
              <a:sym typeface="Source Sans Pro"/>
            </a:endParaRPr>
          </a:p>
        </p:txBody>
      </p:sp>
      <p:pic>
        <p:nvPicPr>
          <p:cNvPr id="143" name="Google Shape;143;p26"/>
          <p:cNvPicPr preferRelativeResize="0"/>
          <p:nvPr/>
        </p:nvPicPr>
        <p:blipFill>
          <a:blip r:embed="rId3">
            <a:alphaModFix/>
          </a:blip>
          <a:stretch>
            <a:fillRect/>
          </a:stretch>
        </p:blipFill>
        <p:spPr>
          <a:xfrm rot="327727">
            <a:off x="3934660" y="-101518"/>
            <a:ext cx="5089331" cy="53465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456250" y="1394950"/>
            <a:ext cx="8239200" cy="21033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n" sz="6000">
                <a:solidFill>
                  <a:srgbClr val="71021D"/>
                </a:solidFill>
              </a:rPr>
              <a:t>Part 1</a:t>
            </a:r>
            <a:endParaRPr sz="6000">
              <a:solidFill>
                <a:srgbClr val="71021D"/>
              </a:solidFill>
            </a:endParaRPr>
          </a:p>
          <a:p>
            <a:pPr indent="0" lvl="0" marL="0" rtl="0" algn="ctr">
              <a:spcBef>
                <a:spcPts val="500"/>
              </a:spcBef>
              <a:spcAft>
                <a:spcPts val="0"/>
              </a:spcAft>
              <a:buClr>
                <a:schemeClr val="dk1"/>
              </a:buClr>
              <a:buSzPts val="1100"/>
              <a:buFont typeface="Arial"/>
              <a:buNone/>
            </a:pPr>
            <a:r>
              <a:rPr lang="en" sz="3000">
                <a:solidFill>
                  <a:srgbClr val="0E366F"/>
                </a:solidFill>
                <a:latin typeface="Source Serif Pro"/>
                <a:ea typeface="Source Serif Pro"/>
                <a:cs typeface="Source Serif Pro"/>
                <a:sym typeface="Source Serif Pro"/>
              </a:rPr>
              <a:t>Before the Museum Visit</a:t>
            </a:r>
            <a:endParaRPr sz="6000">
              <a:solidFill>
                <a:srgbClr val="71021D"/>
              </a:solidFill>
              <a:latin typeface="Source Serif Pro"/>
              <a:ea typeface="Source Serif Pro"/>
              <a:cs typeface="Source Serif Pro"/>
              <a:sym typeface="Source Serif Pro"/>
            </a:endParaRPr>
          </a:p>
        </p:txBody>
      </p:sp>
      <p:grpSp>
        <p:nvGrpSpPr>
          <p:cNvPr id="68" name="Google Shape;68;p15"/>
          <p:cNvGrpSpPr/>
          <p:nvPr/>
        </p:nvGrpSpPr>
        <p:grpSpPr>
          <a:xfrm>
            <a:off x="183175" y="199800"/>
            <a:ext cx="8836425" cy="526200"/>
            <a:chOff x="183175" y="199800"/>
            <a:chExt cx="8836425" cy="526200"/>
          </a:xfrm>
        </p:grpSpPr>
        <p:sp>
          <p:nvSpPr>
            <p:cNvPr id="69" name="Google Shape;69;p15"/>
            <p:cNvSpPr txBox="1"/>
            <p:nvPr/>
          </p:nvSpPr>
          <p:spPr>
            <a:xfrm>
              <a:off x="5473900" y="199800"/>
              <a:ext cx="3545700" cy="526200"/>
            </a:xfrm>
            <a:prstGeom prst="rect">
              <a:avLst/>
            </a:prstGeom>
            <a:noFill/>
            <a:ln>
              <a:noFill/>
            </a:ln>
          </p:spPr>
          <p:txBody>
            <a:bodyPr anchorCtr="0" anchor="t" bIns="91425" lIns="91425" spcFirstLastPara="1" rIns="91425" wrap="square" tIns="91425">
              <a:noAutofit/>
            </a:bodyPr>
            <a:lstStyle/>
            <a:p>
              <a:pPr indent="0" lvl="0" marL="0" rtl="0" algn="r">
                <a:lnSpc>
                  <a:spcPct val="125000"/>
                </a:lnSpc>
                <a:spcBef>
                  <a:spcPts val="0"/>
                </a:spcBef>
                <a:spcAft>
                  <a:spcPts val="0"/>
                </a:spcAft>
                <a:buClr>
                  <a:schemeClr val="dk1"/>
                </a:buClr>
                <a:buSzPts val="1100"/>
                <a:buFont typeface="Arial"/>
                <a:buNone/>
              </a:pPr>
              <a:r>
                <a:rPr lang="en" sz="1100">
                  <a:solidFill>
                    <a:schemeClr val="dk1"/>
                  </a:solidFill>
                  <a:latin typeface="Source Serif Pro"/>
                  <a:ea typeface="Source Serif Pro"/>
                  <a:cs typeface="Source Serif Pro"/>
                  <a:sym typeface="Source Serif Pro"/>
                </a:rPr>
                <a:t>Mignone Halls of Gems and Minerals </a:t>
              </a:r>
              <a:endParaRPr sz="1100">
                <a:solidFill>
                  <a:schemeClr val="dk1"/>
                </a:solidFill>
                <a:latin typeface="Source Serif Pro"/>
                <a:ea typeface="Source Serif Pro"/>
                <a:cs typeface="Source Serif Pro"/>
                <a:sym typeface="Source Serif Pro"/>
              </a:endParaRPr>
            </a:p>
            <a:p>
              <a:pPr indent="0" lvl="0" marL="0" rtl="0" algn="r">
                <a:lnSpc>
                  <a:spcPct val="125000"/>
                </a:lnSpc>
                <a:spcBef>
                  <a:spcPts val="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GRADES 9–12 • PHYSICAL SCIENCE</a:t>
              </a:r>
              <a:endParaRPr sz="1000">
                <a:solidFill>
                  <a:schemeClr val="dk1"/>
                </a:solidFill>
                <a:latin typeface="Source Sans Pro"/>
                <a:ea typeface="Source Sans Pro"/>
                <a:cs typeface="Source Sans Pro"/>
                <a:sym typeface="Source Sans Pro"/>
              </a:endParaRPr>
            </a:p>
            <a:p>
              <a:pPr indent="0" lvl="0" marL="0" rtl="0" algn="r">
                <a:lnSpc>
                  <a:spcPct val="125000"/>
                </a:lnSpc>
                <a:spcBef>
                  <a:spcPts val="0"/>
                </a:spcBef>
                <a:spcAft>
                  <a:spcPts val="0"/>
                </a:spcAft>
                <a:buClr>
                  <a:srgbClr val="000000"/>
                </a:buClr>
                <a:buSzPts val="1100"/>
                <a:buFont typeface="Arial"/>
                <a:buNone/>
              </a:pPr>
              <a:r>
                <a:t/>
              </a:r>
              <a:endParaRPr sz="1100">
                <a:solidFill>
                  <a:schemeClr val="dk1"/>
                </a:solidFill>
                <a:latin typeface="Source Serif Pro"/>
                <a:ea typeface="Source Serif Pro"/>
                <a:cs typeface="Source Serif Pro"/>
                <a:sym typeface="Source Serif Pro"/>
              </a:endParaRPr>
            </a:p>
          </p:txBody>
        </p:sp>
        <p:cxnSp>
          <p:nvCxnSpPr>
            <p:cNvPr id="70" name="Google Shape;70;p15"/>
            <p:cNvCxnSpPr/>
            <p:nvPr/>
          </p:nvCxnSpPr>
          <p:spPr>
            <a:xfrm rot="10800000">
              <a:off x="183175" y="417125"/>
              <a:ext cx="64065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3548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Look closely…</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3000">
                <a:solidFill>
                  <a:srgbClr val="0E366F"/>
                </a:solidFill>
                <a:latin typeface="Source Serif Pro"/>
                <a:ea typeface="Source Serif Pro"/>
                <a:cs typeface="Source Serif Pro"/>
                <a:sym typeface="Source Serif Pro"/>
              </a:rPr>
              <a:t>What do </a:t>
            </a:r>
            <a:endParaRPr sz="3000">
              <a:solidFill>
                <a:srgbClr val="0E366F"/>
              </a:solidFill>
              <a:latin typeface="Source Serif Pro"/>
              <a:ea typeface="Source Serif Pro"/>
              <a:cs typeface="Source Serif Pro"/>
              <a:sym typeface="Source Serif Pro"/>
            </a:endParaRPr>
          </a:p>
          <a:p>
            <a:pPr indent="0" lvl="0" marL="0" rtl="0" algn="l">
              <a:spcBef>
                <a:spcPts val="0"/>
              </a:spcBef>
              <a:spcAft>
                <a:spcPts val="0"/>
              </a:spcAft>
              <a:buClr>
                <a:srgbClr val="000000"/>
              </a:buClr>
              <a:buSzPts val="1100"/>
              <a:buFont typeface="Arial"/>
              <a:buNone/>
            </a:pPr>
            <a:r>
              <a:rPr lang="en" sz="3000">
                <a:solidFill>
                  <a:srgbClr val="0E366F"/>
                </a:solidFill>
                <a:latin typeface="Source Serif Pro"/>
                <a:ea typeface="Source Serif Pro"/>
                <a:cs typeface="Source Serif Pro"/>
                <a:sym typeface="Source Serif Pro"/>
              </a:rPr>
              <a:t>you see</a:t>
            </a:r>
            <a:r>
              <a:rPr lang="en" sz="3000">
                <a:solidFill>
                  <a:srgbClr val="0E366F"/>
                </a:solidFill>
                <a:latin typeface="Source Serif Pro"/>
                <a:ea typeface="Source Serif Pro"/>
                <a:cs typeface="Source Serif Pro"/>
                <a:sym typeface="Source Serif Pro"/>
              </a:rPr>
              <a:t>?</a:t>
            </a:r>
            <a:endParaRPr sz="2300">
              <a:solidFill>
                <a:srgbClr val="0E366F"/>
              </a:solidFill>
              <a:latin typeface="Source Serif Pro"/>
              <a:ea typeface="Source Serif Pro"/>
              <a:cs typeface="Source Serif Pro"/>
              <a:sym typeface="Source Serif Pro"/>
            </a:endParaRPr>
          </a:p>
        </p:txBody>
      </p:sp>
      <p:pic>
        <p:nvPicPr>
          <p:cNvPr id="76" name="Google Shape;76;p16"/>
          <p:cNvPicPr preferRelativeResize="0"/>
          <p:nvPr/>
        </p:nvPicPr>
        <p:blipFill>
          <a:blip r:embed="rId3">
            <a:alphaModFix/>
          </a:blip>
          <a:stretch>
            <a:fillRect/>
          </a:stretch>
        </p:blipFill>
        <p:spPr>
          <a:xfrm>
            <a:off x="2141250" y="324175"/>
            <a:ext cx="6711327" cy="44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3624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What do you notice about its…</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Color?</a:t>
            </a:r>
            <a:endParaRPr sz="3000">
              <a:solidFill>
                <a:srgbClr val="0E366F"/>
              </a:solidFill>
              <a:latin typeface="Source Serif Pro"/>
              <a:ea typeface="Source Serif Pro"/>
              <a:cs typeface="Source Serif Pro"/>
              <a:sym typeface="Source Serif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Shape?</a:t>
            </a:r>
            <a:endParaRPr sz="3000">
              <a:solidFill>
                <a:srgbClr val="0E366F"/>
              </a:solidFill>
              <a:latin typeface="Source Serif Pro"/>
              <a:ea typeface="Source Serif Pro"/>
              <a:cs typeface="Source Serif Pro"/>
              <a:sym typeface="Source Serif Pro"/>
            </a:endParaRPr>
          </a:p>
          <a:p>
            <a:pPr indent="-381000" lvl="0" marL="400050" rtl="0" algn="l">
              <a:lnSpc>
                <a:spcPct val="115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Crystal </a:t>
            </a:r>
            <a:br>
              <a:rPr lang="en" sz="3000">
                <a:solidFill>
                  <a:srgbClr val="0E366F"/>
                </a:solidFill>
                <a:latin typeface="Source Serif Pro"/>
                <a:ea typeface="Source Serif Pro"/>
                <a:cs typeface="Source Serif Pro"/>
                <a:sym typeface="Source Serif Pro"/>
              </a:rPr>
            </a:br>
            <a:r>
              <a:rPr lang="en" sz="3000">
                <a:solidFill>
                  <a:srgbClr val="0E366F"/>
                </a:solidFill>
                <a:latin typeface="Source Serif Pro"/>
                <a:ea typeface="Source Serif Pro"/>
                <a:cs typeface="Source Serif Pro"/>
                <a:sym typeface="Source Serif Pro"/>
              </a:rPr>
              <a:t>size?</a:t>
            </a:r>
            <a:endParaRPr sz="3000">
              <a:solidFill>
                <a:srgbClr val="0E366F"/>
              </a:solidFill>
              <a:latin typeface="Source Serif Pro"/>
              <a:ea typeface="Source Serif Pro"/>
              <a:cs typeface="Source Serif Pro"/>
              <a:sym typeface="Source Serif Pro"/>
            </a:endParaRPr>
          </a:p>
        </p:txBody>
      </p:sp>
      <p:pic>
        <p:nvPicPr>
          <p:cNvPr id="82" name="Google Shape;82;p17"/>
          <p:cNvPicPr preferRelativeResize="0"/>
          <p:nvPr/>
        </p:nvPicPr>
        <p:blipFill>
          <a:blip r:embed="rId3">
            <a:alphaModFix/>
          </a:blip>
          <a:stretch>
            <a:fillRect/>
          </a:stretch>
        </p:blipFill>
        <p:spPr>
          <a:xfrm>
            <a:off x="2141250" y="324175"/>
            <a:ext cx="6711327" cy="446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nvSpPr>
        <p:spPr>
          <a:xfrm>
            <a:off x="3548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Look closely…</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3000">
                <a:solidFill>
                  <a:srgbClr val="0E366F"/>
                </a:solidFill>
                <a:latin typeface="Source Serif Pro"/>
                <a:ea typeface="Source Serif Pro"/>
                <a:cs typeface="Source Serif Pro"/>
                <a:sym typeface="Source Serif Pro"/>
              </a:rPr>
              <a:t>What do </a:t>
            </a:r>
            <a:br>
              <a:rPr lang="en" sz="3000">
                <a:solidFill>
                  <a:srgbClr val="0E366F"/>
                </a:solidFill>
                <a:latin typeface="Source Serif Pro"/>
                <a:ea typeface="Source Serif Pro"/>
                <a:cs typeface="Source Serif Pro"/>
                <a:sym typeface="Source Serif Pro"/>
              </a:rPr>
            </a:br>
            <a:r>
              <a:rPr lang="en" sz="3000">
                <a:solidFill>
                  <a:srgbClr val="0E366F"/>
                </a:solidFill>
                <a:latin typeface="Source Serif Pro"/>
                <a:ea typeface="Source Serif Pro"/>
                <a:cs typeface="Source Serif Pro"/>
                <a:sym typeface="Source Serif Pro"/>
              </a:rPr>
              <a:t>you see</a:t>
            </a:r>
            <a:r>
              <a:rPr lang="en" sz="3000">
                <a:solidFill>
                  <a:srgbClr val="0E366F"/>
                </a:solidFill>
                <a:latin typeface="Source Serif Pro"/>
                <a:ea typeface="Source Serif Pro"/>
                <a:cs typeface="Source Serif Pro"/>
                <a:sym typeface="Source Serif Pro"/>
              </a:rPr>
              <a:t>?</a:t>
            </a:r>
            <a:endParaRPr sz="2300">
              <a:solidFill>
                <a:srgbClr val="0E366F"/>
              </a:solidFill>
              <a:latin typeface="Source Serif Pro"/>
              <a:ea typeface="Source Serif Pro"/>
              <a:cs typeface="Source Serif Pro"/>
              <a:sym typeface="Source Serif Pro"/>
            </a:endParaRPr>
          </a:p>
        </p:txBody>
      </p:sp>
      <p:pic>
        <p:nvPicPr>
          <p:cNvPr id="88" name="Google Shape;88;p18"/>
          <p:cNvPicPr preferRelativeResize="0"/>
          <p:nvPr/>
        </p:nvPicPr>
        <p:blipFill>
          <a:blip r:embed="rId3">
            <a:alphaModFix/>
          </a:blip>
          <a:stretch>
            <a:fillRect/>
          </a:stretch>
        </p:blipFill>
        <p:spPr>
          <a:xfrm>
            <a:off x="2636327" y="0"/>
            <a:ext cx="633987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nvSpPr>
        <p:spPr>
          <a:xfrm>
            <a:off x="3624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What do you notice about its…</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Color?</a:t>
            </a:r>
            <a:endParaRPr sz="3000">
              <a:solidFill>
                <a:srgbClr val="0E366F"/>
              </a:solidFill>
              <a:latin typeface="Source Serif Pro"/>
              <a:ea typeface="Source Serif Pro"/>
              <a:cs typeface="Source Serif Pro"/>
              <a:sym typeface="Source Serif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Shape?</a:t>
            </a:r>
            <a:endParaRPr sz="3000">
              <a:solidFill>
                <a:srgbClr val="0E366F"/>
              </a:solidFill>
              <a:latin typeface="Source Serif Pro"/>
              <a:ea typeface="Source Serif Pro"/>
              <a:cs typeface="Source Serif Pro"/>
              <a:sym typeface="Source Serif Pro"/>
            </a:endParaRPr>
          </a:p>
          <a:p>
            <a:pPr indent="-381000" lvl="0" marL="400050" rtl="0" algn="l">
              <a:lnSpc>
                <a:spcPct val="115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Crystal </a:t>
            </a:r>
            <a:br>
              <a:rPr lang="en" sz="3000">
                <a:solidFill>
                  <a:srgbClr val="0E366F"/>
                </a:solidFill>
                <a:latin typeface="Source Serif Pro"/>
                <a:ea typeface="Source Serif Pro"/>
                <a:cs typeface="Source Serif Pro"/>
                <a:sym typeface="Source Serif Pro"/>
              </a:rPr>
            </a:br>
            <a:r>
              <a:rPr lang="en" sz="3000">
                <a:solidFill>
                  <a:srgbClr val="0E366F"/>
                </a:solidFill>
                <a:latin typeface="Source Serif Pro"/>
                <a:ea typeface="Source Serif Pro"/>
                <a:cs typeface="Source Serif Pro"/>
                <a:sym typeface="Source Serif Pro"/>
              </a:rPr>
              <a:t>size?</a:t>
            </a:r>
            <a:endParaRPr sz="3000">
              <a:solidFill>
                <a:srgbClr val="0E366F"/>
              </a:solidFill>
              <a:latin typeface="Source Serif Pro"/>
              <a:ea typeface="Source Serif Pro"/>
              <a:cs typeface="Source Serif Pro"/>
              <a:sym typeface="Source Serif Pro"/>
            </a:endParaRPr>
          </a:p>
        </p:txBody>
      </p:sp>
      <p:pic>
        <p:nvPicPr>
          <p:cNvPr id="94" name="Google Shape;94;p19"/>
          <p:cNvPicPr preferRelativeResize="0"/>
          <p:nvPr/>
        </p:nvPicPr>
        <p:blipFill>
          <a:blip r:embed="rId3">
            <a:alphaModFix/>
          </a:blip>
          <a:stretch>
            <a:fillRect/>
          </a:stretch>
        </p:blipFill>
        <p:spPr>
          <a:xfrm>
            <a:off x="2636327" y="0"/>
            <a:ext cx="6339872"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nvSpPr>
        <p:spPr>
          <a:xfrm>
            <a:off x="3548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Look closely…</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3000">
                <a:solidFill>
                  <a:srgbClr val="0E366F"/>
                </a:solidFill>
                <a:latin typeface="Source Serif Pro"/>
                <a:ea typeface="Source Serif Pro"/>
                <a:cs typeface="Source Serif Pro"/>
                <a:sym typeface="Source Serif Pro"/>
              </a:rPr>
              <a:t>What do you see</a:t>
            </a:r>
            <a:r>
              <a:rPr lang="en" sz="3000">
                <a:solidFill>
                  <a:srgbClr val="0E366F"/>
                </a:solidFill>
                <a:latin typeface="Source Serif Pro"/>
                <a:ea typeface="Source Serif Pro"/>
                <a:cs typeface="Source Serif Pro"/>
                <a:sym typeface="Source Serif Pro"/>
              </a:rPr>
              <a:t>?</a:t>
            </a:r>
            <a:endParaRPr sz="2300">
              <a:solidFill>
                <a:srgbClr val="0E366F"/>
              </a:solidFill>
              <a:latin typeface="Source Serif Pro"/>
              <a:ea typeface="Source Serif Pro"/>
              <a:cs typeface="Source Serif Pro"/>
              <a:sym typeface="Source Serif Pro"/>
            </a:endParaRPr>
          </a:p>
        </p:txBody>
      </p:sp>
      <p:pic>
        <p:nvPicPr>
          <p:cNvPr id="100" name="Google Shape;100;p20"/>
          <p:cNvPicPr preferRelativeResize="0"/>
          <p:nvPr/>
        </p:nvPicPr>
        <p:blipFill>
          <a:blip r:embed="rId3">
            <a:alphaModFix/>
          </a:blip>
          <a:stretch>
            <a:fillRect/>
          </a:stretch>
        </p:blipFill>
        <p:spPr>
          <a:xfrm rot="327727">
            <a:off x="3381010" y="-101518"/>
            <a:ext cx="5089331" cy="53465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nvSpPr>
        <p:spPr>
          <a:xfrm>
            <a:off x="362475" y="657800"/>
            <a:ext cx="3737700" cy="32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71021D"/>
                </a:solidFill>
                <a:latin typeface="Source Sans Pro"/>
                <a:ea typeface="Source Sans Pro"/>
                <a:cs typeface="Source Sans Pro"/>
                <a:sym typeface="Source Sans Pro"/>
              </a:rPr>
              <a:t>What do you notice about its…</a:t>
            </a:r>
            <a:endParaRPr sz="1800">
              <a:solidFill>
                <a:srgbClr val="71021D"/>
              </a:solidFill>
              <a:latin typeface="Source Sans Pro"/>
              <a:ea typeface="Source Sans Pro"/>
              <a:cs typeface="Source Sans Pro"/>
              <a:sym typeface="Source Sans Pro"/>
            </a:endParaRPr>
          </a:p>
          <a:p>
            <a:pPr indent="0" lvl="0" marL="0" rtl="0" algn="l">
              <a:lnSpc>
                <a:spcPct val="125000"/>
              </a:lnSpc>
              <a:spcBef>
                <a:spcPts val="0"/>
              </a:spcBef>
              <a:spcAft>
                <a:spcPts val="0"/>
              </a:spcAft>
              <a:buClr>
                <a:srgbClr val="000000"/>
              </a:buClr>
              <a:buSzPts val="1100"/>
              <a:buFont typeface="Arial"/>
              <a:buNone/>
            </a:pPr>
            <a:r>
              <a:t/>
            </a:r>
            <a:endParaRPr>
              <a:solidFill>
                <a:srgbClr val="45818E"/>
              </a:solidFill>
              <a:latin typeface="Source Sans Pro"/>
              <a:ea typeface="Source Sans Pro"/>
              <a:cs typeface="Source Sans Pro"/>
              <a:sym typeface="Source Sans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Color?</a:t>
            </a:r>
            <a:endParaRPr sz="3000">
              <a:solidFill>
                <a:srgbClr val="0E366F"/>
              </a:solidFill>
              <a:latin typeface="Source Serif Pro"/>
              <a:ea typeface="Source Serif Pro"/>
              <a:cs typeface="Source Serif Pro"/>
              <a:sym typeface="Source Serif Pro"/>
            </a:endParaRPr>
          </a:p>
          <a:p>
            <a:pPr indent="-381000" lvl="0" marL="400050" rtl="0" algn="l">
              <a:lnSpc>
                <a:spcPct val="150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Shape?</a:t>
            </a:r>
            <a:endParaRPr sz="3000">
              <a:solidFill>
                <a:srgbClr val="0E366F"/>
              </a:solidFill>
              <a:latin typeface="Source Serif Pro"/>
              <a:ea typeface="Source Serif Pro"/>
              <a:cs typeface="Source Serif Pro"/>
              <a:sym typeface="Source Serif Pro"/>
            </a:endParaRPr>
          </a:p>
          <a:p>
            <a:pPr indent="-381000" lvl="0" marL="400050" rtl="0" algn="l">
              <a:lnSpc>
                <a:spcPct val="115000"/>
              </a:lnSpc>
              <a:spcBef>
                <a:spcPts val="0"/>
              </a:spcBef>
              <a:spcAft>
                <a:spcPts val="0"/>
              </a:spcAft>
              <a:buClr>
                <a:srgbClr val="0E366F"/>
              </a:buClr>
              <a:buSzPts val="2400"/>
              <a:buFont typeface="Source Serif Pro"/>
              <a:buChar char="●"/>
            </a:pPr>
            <a:r>
              <a:rPr lang="en" sz="3000">
                <a:solidFill>
                  <a:srgbClr val="0E366F"/>
                </a:solidFill>
                <a:latin typeface="Source Serif Pro"/>
                <a:ea typeface="Source Serif Pro"/>
                <a:cs typeface="Source Serif Pro"/>
                <a:sym typeface="Source Serif Pro"/>
              </a:rPr>
              <a:t>Crystal </a:t>
            </a:r>
            <a:br>
              <a:rPr lang="en" sz="3000">
                <a:solidFill>
                  <a:srgbClr val="0E366F"/>
                </a:solidFill>
                <a:latin typeface="Source Serif Pro"/>
                <a:ea typeface="Source Serif Pro"/>
                <a:cs typeface="Source Serif Pro"/>
                <a:sym typeface="Source Serif Pro"/>
              </a:rPr>
            </a:br>
            <a:r>
              <a:rPr lang="en" sz="3000">
                <a:solidFill>
                  <a:srgbClr val="0E366F"/>
                </a:solidFill>
                <a:latin typeface="Source Serif Pro"/>
                <a:ea typeface="Source Serif Pro"/>
                <a:cs typeface="Source Serif Pro"/>
                <a:sym typeface="Source Serif Pro"/>
              </a:rPr>
              <a:t>size?</a:t>
            </a:r>
            <a:endParaRPr sz="3000">
              <a:solidFill>
                <a:srgbClr val="0E366F"/>
              </a:solidFill>
              <a:latin typeface="Source Serif Pro"/>
              <a:ea typeface="Source Serif Pro"/>
              <a:cs typeface="Source Serif Pro"/>
              <a:sym typeface="Source Serif Pro"/>
            </a:endParaRPr>
          </a:p>
        </p:txBody>
      </p:sp>
      <p:pic>
        <p:nvPicPr>
          <p:cNvPr id="106" name="Google Shape;106;p21"/>
          <p:cNvPicPr preferRelativeResize="0"/>
          <p:nvPr/>
        </p:nvPicPr>
        <p:blipFill>
          <a:blip r:embed="rId3">
            <a:alphaModFix/>
          </a:blip>
          <a:stretch>
            <a:fillRect/>
          </a:stretch>
        </p:blipFill>
        <p:spPr>
          <a:xfrm rot="327727">
            <a:off x="3381010" y="-101518"/>
            <a:ext cx="5089331" cy="53465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idx="1" type="subTitle"/>
          </p:nvPr>
        </p:nvSpPr>
        <p:spPr>
          <a:xfrm>
            <a:off x="58825" y="229300"/>
            <a:ext cx="9085200" cy="1276800"/>
          </a:xfrm>
          <a:prstGeom prst="rect">
            <a:avLst/>
          </a:prstGeom>
        </p:spPr>
        <p:txBody>
          <a:bodyPr anchorCtr="0" anchor="t" bIns="91425" lIns="0"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71021D"/>
                </a:solidFill>
                <a:latin typeface="Source Sans Pro"/>
                <a:ea typeface="Source Sans Pro"/>
                <a:cs typeface="Source Sans Pro"/>
                <a:sym typeface="Source Sans Pro"/>
              </a:rPr>
              <a:t>What questions do you have about…</a:t>
            </a:r>
            <a:endParaRPr b="1" sz="1800">
              <a:solidFill>
                <a:srgbClr val="71021D"/>
              </a:solidFill>
              <a:latin typeface="Source Sans Pro"/>
              <a:ea typeface="Source Sans Pro"/>
              <a:cs typeface="Source Sans Pro"/>
              <a:sym typeface="Source Sans Pro"/>
            </a:endParaRPr>
          </a:p>
          <a:p>
            <a:pPr indent="0" lvl="0" marL="0" rtl="0" algn="ctr">
              <a:lnSpc>
                <a:spcPct val="115000"/>
              </a:lnSpc>
              <a:spcBef>
                <a:spcPts val="500"/>
              </a:spcBef>
              <a:spcAft>
                <a:spcPts val="500"/>
              </a:spcAft>
              <a:buClr>
                <a:schemeClr val="dk1"/>
              </a:buClr>
              <a:buSzPts val="1100"/>
              <a:buFont typeface="Arial"/>
              <a:buNone/>
            </a:pPr>
            <a:r>
              <a:rPr lang="en" sz="2100">
                <a:solidFill>
                  <a:srgbClr val="0E366F"/>
                </a:solidFill>
              </a:rPr>
              <a:t>how humans might use these minerals in our everyday life?</a:t>
            </a:r>
            <a:endParaRPr sz="2100">
              <a:solidFill>
                <a:srgbClr val="0E366F"/>
              </a:solidFill>
            </a:endParaRPr>
          </a:p>
        </p:txBody>
      </p:sp>
      <p:pic>
        <p:nvPicPr>
          <p:cNvPr id="112" name="Google Shape;112;p22"/>
          <p:cNvPicPr preferRelativeResize="0"/>
          <p:nvPr/>
        </p:nvPicPr>
        <p:blipFill>
          <a:blip r:embed="rId3">
            <a:alphaModFix/>
          </a:blip>
          <a:stretch>
            <a:fillRect/>
          </a:stretch>
        </p:blipFill>
        <p:spPr>
          <a:xfrm rot="-245008">
            <a:off x="153450" y="1097025"/>
            <a:ext cx="3399529" cy="2262476"/>
          </a:xfrm>
          <a:prstGeom prst="rect">
            <a:avLst/>
          </a:prstGeom>
          <a:noFill/>
          <a:ln>
            <a:noFill/>
          </a:ln>
        </p:spPr>
      </p:pic>
      <p:pic>
        <p:nvPicPr>
          <p:cNvPr id="113" name="Google Shape;113;p22"/>
          <p:cNvPicPr preferRelativeResize="0"/>
          <p:nvPr/>
        </p:nvPicPr>
        <p:blipFill>
          <a:blip r:embed="rId4">
            <a:alphaModFix/>
          </a:blip>
          <a:stretch>
            <a:fillRect/>
          </a:stretch>
        </p:blipFill>
        <p:spPr>
          <a:xfrm>
            <a:off x="3279338" y="2266248"/>
            <a:ext cx="3399525" cy="2758002"/>
          </a:xfrm>
          <a:prstGeom prst="rect">
            <a:avLst/>
          </a:prstGeom>
          <a:noFill/>
          <a:ln>
            <a:noFill/>
          </a:ln>
        </p:spPr>
      </p:pic>
      <p:pic>
        <p:nvPicPr>
          <p:cNvPr id="114" name="Google Shape;114;p22"/>
          <p:cNvPicPr preferRelativeResize="0"/>
          <p:nvPr/>
        </p:nvPicPr>
        <p:blipFill>
          <a:blip r:embed="rId5">
            <a:alphaModFix/>
          </a:blip>
          <a:stretch>
            <a:fillRect/>
          </a:stretch>
        </p:blipFill>
        <p:spPr>
          <a:xfrm rot="719736">
            <a:off x="6411682" y="1054478"/>
            <a:ext cx="2524788" cy="26523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WI">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